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60" r:id="rId4"/>
    <p:sldId id="276" r:id="rId5"/>
    <p:sldId id="278" r:id="rId6"/>
    <p:sldId id="277" r:id="rId7"/>
    <p:sldId id="279" r:id="rId8"/>
    <p:sldId id="288" r:id="rId9"/>
    <p:sldId id="282" r:id="rId10"/>
    <p:sldId id="289" r:id="rId11"/>
    <p:sldId id="283" r:id="rId12"/>
    <p:sldId id="284" r:id="rId13"/>
    <p:sldId id="290" r:id="rId14"/>
    <p:sldId id="285" r:id="rId15"/>
    <p:sldId id="291" r:id="rId16"/>
    <p:sldId id="286" r:id="rId17"/>
    <p:sldId id="292" r:id="rId18"/>
    <p:sldId id="287" r:id="rId19"/>
    <p:sldId id="262" r:id="rId20"/>
    <p:sldId id="29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595"/>
  </p:normalViewPr>
  <p:slideViewPr>
    <p:cSldViewPr snapToGrid="0" snapToObjects="1">
      <p:cViewPr varScale="1">
        <p:scale>
          <a:sx n="102" d="100"/>
          <a:sy n="102" d="100"/>
        </p:scale>
        <p:origin x="41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A5A8DD-CD3B-E846-88E4-340906FEC127}" type="datetimeFigureOut">
              <a:rPr lang="en-US" smtClean="0"/>
              <a:t>4/30/20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6AE21D-DA1A-9544-83C1-4E139D3D96DE}" type="slidenum">
              <a:rPr lang="en-US" smtClean="0"/>
              <a:t>‹#›</a:t>
            </a:fld>
            <a:endParaRPr lang="en-US"/>
          </a:p>
        </p:txBody>
      </p:sp>
    </p:spTree>
    <p:extLst>
      <p:ext uri="{BB962C8B-B14F-4D97-AF65-F5344CB8AC3E}">
        <p14:creationId xmlns:p14="http://schemas.microsoft.com/office/powerpoint/2010/main" val="1642051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AE83F-E943-B545-ADC9-4A157D0DA9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A05F68-5F8F-D14D-AD8F-7D6B61A511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BABD1AE-D5B0-1849-81A3-E05C4A05EBE0}"/>
              </a:ext>
            </a:extLst>
          </p:cNvPr>
          <p:cNvSpPr>
            <a:spLocks noGrp="1"/>
          </p:cNvSpPr>
          <p:nvPr>
            <p:ph type="dt" sz="half" idx="10"/>
          </p:nvPr>
        </p:nvSpPr>
        <p:spPr/>
        <p:txBody>
          <a:bodyPr/>
          <a:lstStyle/>
          <a:p>
            <a:fld id="{7BD7DD47-B971-6945-A20F-5FF5BBDB1F6B}" type="datetimeFigureOut">
              <a:rPr lang="en-US" smtClean="0"/>
              <a:t>4/30/20</a:t>
            </a:fld>
            <a:endParaRPr lang="en-US"/>
          </a:p>
        </p:txBody>
      </p:sp>
      <p:sp>
        <p:nvSpPr>
          <p:cNvPr id="5" name="Footer Placeholder 4">
            <a:extLst>
              <a:ext uri="{FF2B5EF4-FFF2-40B4-BE49-F238E27FC236}">
                <a16:creationId xmlns:a16="http://schemas.microsoft.com/office/drawing/2014/main" id="{221FC9CB-8E95-5545-84C0-D370E537D3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50C821-0D70-E741-A7BF-F41343B0FC30}"/>
              </a:ext>
            </a:extLst>
          </p:cNvPr>
          <p:cNvSpPr>
            <a:spLocks noGrp="1"/>
          </p:cNvSpPr>
          <p:nvPr>
            <p:ph type="sldNum" sz="quarter" idx="12"/>
          </p:nvPr>
        </p:nvSpPr>
        <p:spPr/>
        <p:txBody>
          <a:bodyPr/>
          <a:lstStyle/>
          <a:p>
            <a:fld id="{0900FA25-9D4E-0E45-8B19-85AC396F9C3C}" type="slidenum">
              <a:rPr lang="en-US" smtClean="0"/>
              <a:t>‹#›</a:t>
            </a:fld>
            <a:endParaRPr lang="en-US"/>
          </a:p>
        </p:txBody>
      </p:sp>
    </p:spTree>
    <p:extLst>
      <p:ext uri="{BB962C8B-B14F-4D97-AF65-F5344CB8AC3E}">
        <p14:creationId xmlns:p14="http://schemas.microsoft.com/office/powerpoint/2010/main" val="1507909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A2CE6-2681-7F4C-899C-F349DA6AB2B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2C00EA-2B92-2645-879B-036A9AD6F2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34E690-A665-564B-9E13-144B4F1145BD}"/>
              </a:ext>
            </a:extLst>
          </p:cNvPr>
          <p:cNvSpPr>
            <a:spLocks noGrp="1"/>
          </p:cNvSpPr>
          <p:nvPr>
            <p:ph type="dt" sz="half" idx="10"/>
          </p:nvPr>
        </p:nvSpPr>
        <p:spPr/>
        <p:txBody>
          <a:bodyPr/>
          <a:lstStyle/>
          <a:p>
            <a:fld id="{7BD7DD47-B971-6945-A20F-5FF5BBDB1F6B}" type="datetimeFigureOut">
              <a:rPr lang="en-US" smtClean="0"/>
              <a:t>4/30/20</a:t>
            </a:fld>
            <a:endParaRPr lang="en-US"/>
          </a:p>
        </p:txBody>
      </p:sp>
      <p:sp>
        <p:nvSpPr>
          <p:cNvPr id="5" name="Footer Placeholder 4">
            <a:extLst>
              <a:ext uri="{FF2B5EF4-FFF2-40B4-BE49-F238E27FC236}">
                <a16:creationId xmlns:a16="http://schemas.microsoft.com/office/drawing/2014/main" id="{FB841B65-44C6-5042-9EFC-185B277820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B40D7F-2A85-0549-B274-724EE82E5D52}"/>
              </a:ext>
            </a:extLst>
          </p:cNvPr>
          <p:cNvSpPr>
            <a:spLocks noGrp="1"/>
          </p:cNvSpPr>
          <p:nvPr>
            <p:ph type="sldNum" sz="quarter" idx="12"/>
          </p:nvPr>
        </p:nvSpPr>
        <p:spPr/>
        <p:txBody>
          <a:bodyPr/>
          <a:lstStyle/>
          <a:p>
            <a:fld id="{0900FA25-9D4E-0E45-8B19-85AC396F9C3C}" type="slidenum">
              <a:rPr lang="en-US" smtClean="0"/>
              <a:t>‹#›</a:t>
            </a:fld>
            <a:endParaRPr lang="en-US"/>
          </a:p>
        </p:txBody>
      </p:sp>
    </p:spTree>
    <p:extLst>
      <p:ext uri="{BB962C8B-B14F-4D97-AF65-F5344CB8AC3E}">
        <p14:creationId xmlns:p14="http://schemas.microsoft.com/office/powerpoint/2010/main" val="1303052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156240-E768-ED4B-88FB-E6973A274E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194BF14-2C84-2D4B-999B-2E91893B97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C514C3-C8AB-634C-9906-02846061C3A5}"/>
              </a:ext>
            </a:extLst>
          </p:cNvPr>
          <p:cNvSpPr>
            <a:spLocks noGrp="1"/>
          </p:cNvSpPr>
          <p:nvPr>
            <p:ph type="dt" sz="half" idx="10"/>
          </p:nvPr>
        </p:nvSpPr>
        <p:spPr/>
        <p:txBody>
          <a:bodyPr/>
          <a:lstStyle/>
          <a:p>
            <a:fld id="{7BD7DD47-B971-6945-A20F-5FF5BBDB1F6B}" type="datetimeFigureOut">
              <a:rPr lang="en-US" smtClean="0"/>
              <a:t>4/30/20</a:t>
            </a:fld>
            <a:endParaRPr lang="en-US"/>
          </a:p>
        </p:txBody>
      </p:sp>
      <p:sp>
        <p:nvSpPr>
          <p:cNvPr id="5" name="Footer Placeholder 4">
            <a:extLst>
              <a:ext uri="{FF2B5EF4-FFF2-40B4-BE49-F238E27FC236}">
                <a16:creationId xmlns:a16="http://schemas.microsoft.com/office/drawing/2014/main" id="{4D07DF06-9B81-7F4D-A6BE-25D9805F04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F5927B-083D-5443-8591-32190E39CADC}"/>
              </a:ext>
            </a:extLst>
          </p:cNvPr>
          <p:cNvSpPr>
            <a:spLocks noGrp="1"/>
          </p:cNvSpPr>
          <p:nvPr>
            <p:ph type="sldNum" sz="quarter" idx="12"/>
          </p:nvPr>
        </p:nvSpPr>
        <p:spPr/>
        <p:txBody>
          <a:bodyPr/>
          <a:lstStyle/>
          <a:p>
            <a:fld id="{0900FA25-9D4E-0E45-8B19-85AC396F9C3C}" type="slidenum">
              <a:rPr lang="en-US" smtClean="0"/>
              <a:t>‹#›</a:t>
            </a:fld>
            <a:endParaRPr lang="en-US"/>
          </a:p>
        </p:txBody>
      </p:sp>
    </p:spTree>
    <p:extLst>
      <p:ext uri="{BB962C8B-B14F-4D97-AF65-F5344CB8AC3E}">
        <p14:creationId xmlns:p14="http://schemas.microsoft.com/office/powerpoint/2010/main" val="1283789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D0D7-BE26-FA49-BDDC-AE82AF869D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35CD88-CC3F-5943-9112-FFE84878F1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BBC68-FAFC-804F-8D51-F46BF48400AE}"/>
              </a:ext>
            </a:extLst>
          </p:cNvPr>
          <p:cNvSpPr>
            <a:spLocks noGrp="1"/>
          </p:cNvSpPr>
          <p:nvPr>
            <p:ph type="dt" sz="half" idx="10"/>
          </p:nvPr>
        </p:nvSpPr>
        <p:spPr/>
        <p:txBody>
          <a:bodyPr/>
          <a:lstStyle/>
          <a:p>
            <a:fld id="{7BD7DD47-B971-6945-A20F-5FF5BBDB1F6B}" type="datetimeFigureOut">
              <a:rPr lang="en-US" smtClean="0"/>
              <a:t>4/30/20</a:t>
            </a:fld>
            <a:endParaRPr lang="en-US"/>
          </a:p>
        </p:txBody>
      </p:sp>
      <p:sp>
        <p:nvSpPr>
          <p:cNvPr id="5" name="Footer Placeholder 4">
            <a:extLst>
              <a:ext uri="{FF2B5EF4-FFF2-40B4-BE49-F238E27FC236}">
                <a16:creationId xmlns:a16="http://schemas.microsoft.com/office/drawing/2014/main" id="{D032179B-E7D2-5442-B7EF-0EA8143B3A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0A4EAB-40A2-8246-8031-D83A262C1BC0}"/>
              </a:ext>
            </a:extLst>
          </p:cNvPr>
          <p:cNvSpPr>
            <a:spLocks noGrp="1"/>
          </p:cNvSpPr>
          <p:nvPr>
            <p:ph type="sldNum" sz="quarter" idx="12"/>
          </p:nvPr>
        </p:nvSpPr>
        <p:spPr/>
        <p:txBody>
          <a:bodyPr/>
          <a:lstStyle/>
          <a:p>
            <a:fld id="{0900FA25-9D4E-0E45-8B19-85AC396F9C3C}" type="slidenum">
              <a:rPr lang="en-US" smtClean="0"/>
              <a:t>‹#›</a:t>
            </a:fld>
            <a:endParaRPr lang="en-US"/>
          </a:p>
        </p:txBody>
      </p:sp>
    </p:spTree>
    <p:extLst>
      <p:ext uri="{BB962C8B-B14F-4D97-AF65-F5344CB8AC3E}">
        <p14:creationId xmlns:p14="http://schemas.microsoft.com/office/powerpoint/2010/main" val="1955282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CDAAD-97ED-3749-AB92-C46D5B01A38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FCF1A8-64D8-9B42-B38F-BAC8E9F905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EB2769-BF57-424E-B145-6366611FDCA6}"/>
              </a:ext>
            </a:extLst>
          </p:cNvPr>
          <p:cNvSpPr>
            <a:spLocks noGrp="1"/>
          </p:cNvSpPr>
          <p:nvPr>
            <p:ph type="dt" sz="half" idx="10"/>
          </p:nvPr>
        </p:nvSpPr>
        <p:spPr/>
        <p:txBody>
          <a:bodyPr/>
          <a:lstStyle/>
          <a:p>
            <a:fld id="{7BD7DD47-B971-6945-A20F-5FF5BBDB1F6B}" type="datetimeFigureOut">
              <a:rPr lang="en-US" smtClean="0"/>
              <a:t>4/30/20</a:t>
            </a:fld>
            <a:endParaRPr lang="en-US"/>
          </a:p>
        </p:txBody>
      </p:sp>
      <p:sp>
        <p:nvSpPr>
          <p:cNvPr id="5" name="Footer Placeholder 4">
            <a:extLst>
              <a:ext uri="{FF2B5EF4-FFF2-40B4-BE49-F238E27FC236}">
                <a16:creationId xmlns:a16="http://schemas.microsoft.com/office/drawing/2014/main" id="{517D0B2D-AA39-9847-9DDA-4EF65B3F5F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50C514-5655-5346-AD24-40CD4D708080}"/>
              </a:ext>
            </a:extLst>
          </p:cNvPr>
          <p:cNvSpPr>
            <a:spLocks noGrp="1"/>
          </p:cNvSpPr>
          <p:nvPr>
            <p:ph type="sldNum" sz="quarter" idx="12"/>
          </p:nvPr>
        </p:nvSpPr>
        <p:spPr/>
        <p:txBody>
          <a:bodyPr/>
          <a:lstStyle/>
          <a:p>
            <a:fld id="{0900FA25-9D4E-0E45-8B19-85AC396F9C3C}" type="slidenum">
              <a:rPr lang="en-US" smtClean="0"/>
              <a:t>‹#›</a:t>
            </a:fld>
            <a:endParaRPr lang="en-US"/>
          </a:p>
        </p:txBody>
      </p:sp>
    </p:spTree>
    <p:extLst>
      <p:ext uri="{BB962C8B-B14F-4D97-AF65-F5344CB8AC3E}">
        <p14:creationId xmlns:p14="http://schemas.microsoft.com/office/powerpoint/2010/main" val="2070605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E2748-A8C7-BF44-BD62-A1123DD961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86E3B7-96E8-144B-AD6A-1339CF4D77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95090E-B48E-A84B-BA52-24CBCCF33A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8B12542-7CCC-014E-BC4D-A21CEEE4D2E5}"/>
              </a:ext>
            </a:extLst>
          </p:cNvPr>
          <p:cNvSpPr>
            <a:spLocks noGrp="1"/>
          </p:cNvSpPr>
          <p:nvPr>
            <p:ph type="dt" sz="half" idx="10"/>
          </p:nvPr>
        </p:nvSpPr>
        <p:spPr/>
        <p:txBody>
          <a:bodyPr/>
          <a:lstStyle/>
          <a:p>
            <a:fld id="{7BD7DD47-B971-6945-A20F-5FF5BBDB1F6B}" type="datetimeFigureOut">
              <a:rPr lang="en-US" smtClean="0"/>
              <a:t>4/30/20</a:t>
            </a:fld>
            <a:endParaRPr lang="en-US"/>
          </a:p>
        </p:txBody>
      </p:sp>
      <p:sp>
        <p:nvSpPr>
          <p:cNvPr id="6" name="Footer Placeholder 5">
            <a:extLst>
              <a:ext uri="{FF2B5EF4-FFF2-40B4-BE49-F238E27FC236}">
                <a16:creationId xmlns:a16="http://schemas.microsoft.com/office/drawing/2014/main" id="{AD3C2472-7E96-1147-A0D1-7ACD1EF11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ACB8D6-3713-F54C-B8BF-7CA0D73F70B7}"/>
              </a:ext>
            </a:extLst>
          </p:cNvPr>
          <p:cNvSpPr>
            <a:spLocks noGrp="1"/>
          </p:cNvSpPr>
          <p:nvPr>
            <p:ph type="sldNum" sz="quarter" idx="12"/>
          </p:nvPr>
        </p:nvSpPr>
        <p:spPr/>
        <p:txBody>
          <a:bodyPr/>
          <a:lstStyle/>
          <a:p>
            <a:fld id="{0900FA25-9D4E-0E45-8B19-85AC396F9C3C}" type="slidenum">
              <a:rPr lang="en-US" smtClean="0"/>
              <a:t>‹#›</a:t>
            </a:fld>
            <a:endParaRPr lang="en-US"/>
          </a:p>
        </p:txBody>
      </p:sp>
    </p:spTree>
    <p:extLst>
      <p:ext uri="{BB962C8B-B14F-4D97-AF65-F5344CB8AC3E}">
        <p14:creationId xmlns:p14="http://schemas.microsoft.com/office/powerpoint/2010/main" val="372272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95BAD-E507-4548-9333-851E38F6947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BB7E1C-33A5-5342-8E1D-D8D337EAFA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3B7DD4-B338-104E-B98A-EE7C0BEB5A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3CBCE4-A99A-C84A-B73F-F91C3DA77D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A5814C-629A-D74B-AE40-0F6616286B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FD69EBC-0E1D-2B45-868D-3B7B24D0C889}"/>
              </a:ext>
            </a:extLst>
          </p:cNvPr>
          <p:cNvSpPr>
            <a:spLocks noGrp="1"/>
          </p:cNvSpPr>
          <p:nvPr>
            <p:ph type="dt" sz="half" idx="10"/>
          </p:nvPr>
        </p:nvSpPr>
        <p:spPr/>
        <p:txBody>
          <a:bodyPr/>
          <a:lstStyle/>
          <a:p>
            <a:fld id="{7BD7DD47-B971-6945-A20F-5FF5BBDB1F6B}" type="datetimeFigureOut">
              <a:rPr lang="en-US" smtClean="0"/>
              <a:t>4/30/20</a:t>
            </a:fld>
            <a:endParaRPr lang="en-US"/>
          </a:p>
        </p:txBody>
      </p:sp>
      <p:sp>
        <p:nvSpPr>
          <p:cNvPr id="8" name="Footer Placeholder 7">
            <a:extLst>
              <a:ext uri="{FF2B5EF4-FFF2-40B4-BE49-F238E27FC236}">
                <a16:creationId xmlns:a16="http://schemas.microsoft.com/office/drawing/2014/main" id="{0C9CAADE-F0A5-9549-B6CD-3CCE2C3529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5B07128-FEEF-4446-AF00-0594123B529A}"/>
              </a:ext>
            </a:extLst>
          </p:cNvPr>
          <p:cNvSpPr>
            <a:spLocks noGrp="1"/>
          </p:cNvSpPr>
          <p:nvPr>
            <p:ph type="sldNum" sz="quarter" idx="12"/>
          </p:nvPr>
        </p:nvSpPr>
        <p:spPr/>
        <p:txBody>
          <a:bodyPr/>
          <a:lstStyle/>
          <a:p>
            <a:fld id="{0900FA25-9D4E-0E45-8B19-85AC396F9C3C}" type="slidenum">
              <a:rPr lang="en-US" smtClean="0"/>
              <a:t>‹#›</a:t>
            </a:fld>
            <a:endParaRPr lang="en-US"/>
          </a:p>
        </p:txBody>
      </p:sp>
    </p:spTree>
    <p:extLst>
      <p:ext uri="{BB962C8B-B14F-4D97-AF65-F5344CB8AC3E}">
        <p14:creationId xmlns:p14="http://schemas.microsoft.com/office/powerpoint/2010/main" val="332535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6AB7C-E572-D140-888B-240F87D6DB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92E9ED4-317D-124D-908B-A302DA6689A4}"/>
              </a:ext>
            </a:extLst>
          </p:cNvPr>
          <p:cNvSpPr>
            <a:spLocks noGrp="1"/>
          </p:cNvSpPr>
          <p:nvPr>
            <p:ph type="dt" sz="half" idx="10"/>
          </p:nvPr>
        </p:nvSpPr>
        <p:spPr/>
        <p:txBody>
          <a:bodyPr/>
          <a:lstStyle/>
          <a:p>
            <a:fld id="{7BD7DD47-B971-6945-A20F-5FF5BBDB1F6B}" type="datetimeFigureOut">
              <a:rPr lang="en-US" smtClean="0"/>
              <a:t>4/30/20</a:t>
            </a:fld>
            <a:endParaRPr lang="en-US"/>
          </a:p>
        </p:txBody>
      </p:sp>
      <p:sp>
        <p:nvSpPr>
          <p:cNvPr id="4" name="Footer Placeholder 3">
            <a:extLst>
              <a:ext uri="{FF2B5EF4-FFF2-40B4-BE49-F238E27FC236}">
                <a16:creationId xmlns:a16="http://schemas.microsoft.com/office/drawing/2014/main" id="{0F1CD963-B6D7-4A4A-A71C-2588F0424C9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46504F5-C302-264F-A9C1-48DB9790220D}"/>
              </a:ext>
            </a:extLst>
          </p:cNvPr>
          <p:cNvSpPr>
            <a:spLocks noGrp="1"/>
          </p:cNvSpPr>
          <p:nvPr>
            <p:ph type="sldNum" sz="quarter" idx="12"/>
          </p:nvPr>
        </p:nvSpPr>
        <p:spPr/>
        <p:txBody>
          <a:bodyPr/>
          <a:lstStyle/>
          <a:p>
            <a:fld id="{0900FA25-9D4E-0E45-8B19-85AC396F9C3C}" type="slidenum">
              <a:rPr lang="en-US" smtClean="0"/>
              <a:t>‹#›</a:t>
            </a:fld>
            <a:endParaRPr lang="en-US"/>
          </a:p>
        </p:txBody>
      </p:sp>
    </p:spTree>
    <p:extLst>
      <p:ext uri="{BB962C8B-B14F-4D97-AF65-F5344CB8AC3E}">
        <p14:creationId xmlns:p14="http://schemas.microsoft.com/office/powerpoint/2010/main" val="17147918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F83A7D-B0B4-FD48-9ED4-3BB1449005EE}"/>
              </a:ext>
            </a:extLst>
          </p:cNvPr>
          <p:cNvSpPr>
            <a:spLocks noGrp="1"/>
          </p:cNvSpPr>
          <p:nvPr>
            <p:ph type="dt" sz="half" idx="10"/>
          </p:nvPr>
        </p:nvSpPr>
        <p:spPr/>
        <p:txBody>
          <a:bodyPr/>
          <a:lstStyle/>
          <a:p>
            <a:fld id="{7BD7DD47-B971-6945-A20F-5FF5BBDB1F6B}" type="datetimeFigureOut">
              <a:rPr lang="en-US" smtClean="0"/>
              <a:t>4/30/20</a:t>
            </a:fld>
            <a:endParaRPr lang="en-US"/>
          </a:p>
        </p:txBody>
      </p:sp>
      <p:sp>
        <p:nvSpPr>
          <p:cNvPr id="3" name="Footer Placeholder 2">
            <a:extLst>
              <a:ext uri="{FF2B5EF4-FFF2-40B4-BE49-F238E27FC236}">
                <a16:creationId xmlns:a16="http://schemas.microsoft.com/office/drawing/2014/main" id="{E5B39AEA-68B4-8444-AD5C-678708C896E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F89495-F0DB-BF4A-8459-9CD883DC4580}"/>
              </a:ext>
            </a:extLst>
          </p:cNvPr>
          <p:cNvSpPr>
            <a:spLocks noGrp="1"/>
          </p:cNvSpPr>
          <p:nvPr>
            <p:ph type="sldNum" sz="quarter" idx="12"/>
          </p:nvPr>
        </p:nvSpPr>
        <p:spPr/>
        <p:txBody>
          <a:bodyPr/>
          <a:lstStyle/>
          <a:p>
            <a:fld id="{0900FA25-9D4E-0E45-8B19-85AC396F9C3C}" type="slidenum">
              <a:rPr lang="en-US" smtClean="0"/>
              <a:t>‹#›</a:t>
            </a:fld>
            <a:endParaRPr lang="en-US"/>
          </a:p>
        </p:txBody>
      </p:sp>
    </p:spTree>
    <p:extLst>
      <p:ext uri="{BB962C8B-B14F-4D97-AF65-F5344CB8AC3E}">
        <p14:creationId xmlns:p14="http://schemas.microsoft.com/office/powerpoint/2010/main" val="1371776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B752A-A6BD-A140-96B6-2C4BF6AA40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C83CC14-BA91-8847-BC1D-FF3C8835BE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2E0D265-9C31-0641-9AE8-1C1C97470A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2F9F7C-FD00-7745-ADC6-754D50C5D1DF}"/>
              </a:ext>
            </a:extLst>
          </p:cNvPr>
          <p:cNvSpPr>
            <a:spLocks noGrp="1"/>
          </p:cNvSpPr>
          <p:nvPr>
            <p:ph type="dt" sz="half" idx="10"/>
          </p:nvPr>
        </p:nvSpPr>
        <p:spPr/>
        <p:txBody>
          <a:bodyPr/>
          <a:lstStyle/>
          <a:p>
            <a:fld id="{7BD7DD47-B971-6945-A20F-5FF5BBDB1F6B}" type="datetimeFigureOut">
              <a:rPr lang="en-US" smtClean="0"/>
              <a:t>4/30/20</a:t>
            </a:fld>
            <a:endParaRPr lang="en-US"/>
          </a:p>
        </p:txBody>
      </p:sp>
      <p:sp>
        <p:nvSpPr>
          <p:cNvPr id="6" name="Footer Placeholder 5">
            <a:extLst>
              <a:ext uri="{FF2B5EF4-FFF2-40B4-BE49-F238E27FC236}">
                <a16:creationId xmlns:a16="http://schemas.microsoft.com/office/drawing/2014/main" id="{F873CB00-CBDB-084D-8EEF-5E4B9D8EF3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9DAD38-703F-0949-85AB-81E3C41A99A8}"/>
              </a:ext>
            </a:extLst>
          </p:cNvPr>
          <p:cNvSpPr>
            <a:spLocks noGrp="1"/>
          </p:cNvSpPr>
          <p:nvPr>
            <p:ph type="sldNum" sz="quarter" idx="12"/>
          </p:nvPr>
        </p:nvSpPr>
        <p:spPr/>
        <p:txBody>
          <a:bodyPr/>
          <a:lstStyle/>
          <a:p>
            <a:fld id="{0900FA25-9D4E-0E45-8B19-85AC396F9C3C}" type="slidenum">
              <a:rPr lang="en-US" smtClean="0"/>
              <a:t>‹#›</a:t>
            </a:fld>
            <a:endParaRPr lang="en-US"/>
          </a:p>
        </p:txBody>
      </p:sp>
    </p:spTree>
    <p:extLst>
      <p:ext uri="{BB962C8B-B14F-4D97-AF65-F5344CB8AC3E}">
        <p14:creationId xmlns:p14="http://schemas.microsoft.com/office/powerpoint/2010/main" val="2785872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059E1-8BDE-1F40-9A8B-6073FAE1BE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799CFD2-FAD6-B941-A6BD-1B6A58C805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497AEE-BA31-6C4D-B8AA-6C6D023028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17FA88-6301-AA4B-8FF2-52C511F35508}"/>
              </a:ext>
            </a:extLst>
          </p:cNvPr>
          <p:cNvSpPr>
            <a:spLocks noGrp="1"/>
          </p:cNvSpPr>
          <p:nvPr>
            <p:ph type="dt" sz="half" idx="10"/>
          </p:nvPr>
        </p:nvSpPr>
        <p:spPr/>
        <p:txBody>
          <a:bodyPr/>
          <a:lstStyle/>
          <a:p>
            <a:fld id="{7BD7DD47-B971-6945-A20F-5FF5BBDB1F6B}" type="datetimeFigureOut">
              <a:rPr lang="en-US" smtClean="0"/>
              <a:t>4/30/20</a:t>
            </a:fld>
            <a:endParaRPr lang="en-US"/>
          </a:p>
        </p:txBody>
      </p:sp>
      <p:sp>
        <p:nvSpPr>
          <p:cNvPr id="6" name="Footer Placeholder 5">
            <a:extLst>
              <a:ext uri="{FF2B5EF4-FFF2-40B4-BE49-F238E27FC236}">
                <a16:creationId xmlns:a16="http://schemas.microsoft.com/office/drawing/2014/main" id="{CAE2798F-1E38-3A4D-8420-F3628FFE1E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6D80DD-941E-9445-AB7B-340D42C06740}"/>
              </a:ext>
            </a:extLst>
          </p:cNvPr>
          <p:cNvSpPr>
            <a:spLocks noGrp="1"/>
          </p:cNvSpPr>
          <p:nvPr>
            <p:ph type="sldNum" sz="quarter" idx="12"/>
          </p:nvPr>
        </p:nvSpPr>
        <p:spPr/>
        <p:txBody>
          <a:bodyPr/>
          <a:lstStyle/>
          <a:p>
            <a:fld id="{0900FA25-9D4E-0E45-8B19-85AC396F9C3C}" type="slidenum">
              <a:rPr lang="en-US" smtClean="0"/>
              <a:t>‹#›</a:t>
            </a:fld>
            <a:endParaRPr lang="en-US"/>
          </a:p>
        </p:txBody>
      </p:sp>
    </p:spTree>
    <p:extLst>
      <p:ext uri="{BB962C8B-B14F-4D97-AF65-F5344CB8AC3E}">
        <p14:creationId xmlns:p14="http://schemas.microsoft.com/office/powerpoint/2010/main" val="4074061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2EF91C-8546-FB47-B59E-4938A7D154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CE211D-0EA3-0043-81A2-0F6E315F9B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FC1CB7-5918-044D-BE8A-D6346E3CB0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D7DD47-B971-6945-A20F-5FF5BBDB1F6B}" type="datetimeFigureOut">
              <a:rPr lang="en-US" smtClean="0"/>
              <a:t>4/30/20</a:t>
            </a:fld>
            <a:endParaRPr lang="en-US"/>
          </a:p>
        </p:txBody>
      </p:sp>
      <p:sp>
        <p:nvSpPr>
          <p:cNvPr id="5" name="Footer Placeholder 4">
            <a:extLst>
              <a:ext uri="{FF2B5EF4-FFF2-40B4-BE49-F238E27FC236}">
                <a16:creationId xmlns:a16="http://schemas.microsoft.com/office/drawing/2014/main" id="{7A4D499D-F2C8-474D-9E7E-CAEA3E5844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25C6DBB-86C5-E44A-B81A-51C38EECCC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00FA25-9D4E-0E45-8B19-85AC396F9C3C}" type="slidenum">
              <a:rPr lang="en-US" smtClean="0"/>
              <a:t>‹#›</a:t>
            </a:fld>
            <a:endParaRPr lang="en-US"/>
          </a:p>
        </p:txBody>
      </p:sp>
    </p:spTree>
    <p:extLst>
      <p:ext uri="{BB962C8B-B14F-4D97-AF65-F5344CB8AC3E}">
        <p14:creationId xmlns:p14="http://schemas.microsoft.com/office/powerpoint/2010/main" val="12426095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D0B9BCF-B56D-214C-A666-6844AE574861}"/>
              </a:ext>
            </a:extLst>
          </p:cNvPr>
          <p:cNvSpPr/>
          <p:nvPr/>
        </p:nvSpPr>
        <p:spPr>
          <a:xfrm>
            <a:off x="0" y="565238"/>
            <a:ext cx="12192000" cy="923330"/>
          </a:xfrm>
          <a:prstGeom prst="rect">
            <a:avLst/>
          </a:prstGeom>
        </p:spPr>
        <p:txBody>
          <a:bodyPr wrap="square">
            <a:spAutoFit/>
          </a:bodyPr>
          <a:lstStyle/>
          <a:p>
            <a:pPr algn="ctr"/>
            <a:r>
              <a:rPr lang="en-US" sz="5400" b="1" dirty="0">
                <a:solidFill>
                  <a:srgbClr val="C00000"/>
                </a:solidFill>
              </a:rPr>
              <a:t>Classification of Potential Buyers </a:t>
            </a:r>
          </a:p>
        </p:txBody>
      </p:sp>
      <p:sp>
        <p:nvSpPr>
          <p:cNvPr id="7" name="Rectangle 6">
            <a:extLst>
              <a:ext uri="{FF2B5EF4-FFF2-40B4-BE49-F238E27FC236}">
                <a16:creationId xmlns:a16="http://schemas.microsoft.com/office/drawing/2014/main" id="{13170A22-3AD4-1D4B-9734-5ED5C78F743A}"/>
              </a:ext>
            </a:extLst>
          </p:cNvPr>
          <p:cNvSpPr/>
          <p:nvPr/>
        </p:nvSpPr>
        <p:spPr>
          <a:xfrm>
            <a:off x="3457183" y="2854035"/>
            <a:ext cx="7407059" cy="1938992"/>
          </a:xfrm>
          <a:prstGeom prst="rect">
            <a:avLst/>
          </a:prstGeom>
        </p:spPr>
        <p:txBody>
          <a:bodyPr wrap="square">
            <a:spAutoFit/>
          </a:bodyPr>
          <a:lstStyle/>
          <a:p>
            <a:r>
              <a:rPr lang="en-US" sz="2400" b="1" dirty="0">
                <a:solidFill>
                  <a:srgbClr val="C00000"/>
                </a:solidFill>
              </a:rPr>
              <a:t>Presented By: Sai Sathvick Chirakala, </a:t>
            </a:r>
            <a:br>
              <a:rPr lang="en-US" sz="2400" b="1" dirty="0">
                <a:solidFill>
                  <a:srgbClr val="C00000"/>
                </a:solidFill>
              </a:rPr>
            </a:br>
            <a:r>
              <a:rPr lang="en-US" sz="2400" b="1" dirty="0">
                <a:solidFill>
                  <a:srgbClr val="C00000"/>
                </a:solidFill>
              </a:rPr>
              <a:t>		</a:t>
            </a:r>
            <a:r>
              <a:rPr lang="en-US" sz="2400" b="1" dirty="0" err="1">
                <a:solidFill>
                  <a:srgbClr val="C00000"/>
                </a:solidFill>
              </a:rPr>
              <a:t>Maitreyi</a:t>
            </a:r>
            <a:r>
              <a:rPr lang="en-US" sz="2400" b="1" dirty="0">
                <a:solidFill>
                  <a:srgbClr val="C00000"/>
                </a:solidFill>
              </a:rPr>
              <a:t> Naik,</a:t>
            </a:r>
            <a:br>
              <a:rPr lang="en-US" sz="2400" b="1" dirty="0">
                <a:solidFill>
                  <a:srgbClr val="C00000"/>
                </a:solidFill>
              </a:rPr>
            </a:br>
            <a:r>
              <a:rPr lang="en-US" sz="2400" b="1" dirty="0">
                <a:solidFill>
                  <a:srgbClr val="C00000"/>
                </a:solidFill>
              </a:rPr>
              <a:t> 		</a:t>
            </a:r>
            <a:r>
              <a:rPr lang="en-US" sz="2400" b="1" dirty="0" err="1">
                <a:solidFill>
                  <a:srgbClr val="C00000"/>
                </a:solidFill>
              </a:rPr>
              <a:t>Nikhila</a:t>
            </a:r>
            <a:r>
              <a:rPr lang="en-US" sz="2400" b="1" dirty="0">
                <a:solidFill>
                  <a:srgbClr val="C00000"/>
                </a:solidFill>
              </a:rPr>
              <a:t> </a:t>
            </a:r>
            <a:r>
              <a:rPr lang="en-US" sz="2400" b="1" dirty="0" err="1">
                <a:solidFill>
                  <a:srgbClr val="C00000"/>
                </a:solidFill>
              </a:rPr>
              <a:t>Ratakonda</a:t>
            </a:r>
            <a:endParaRPr lang="en-US" sz="2400" b="1" dirty="0">
              <a:solidFill>
                <a:srgbClr val="C00000"/>
              </a:solidFill>
            </a:endParaRPr>
          </a:p>
          <a:p>
            <a:endParaRPr lang="en-US" sz="2400" b="1" dirty="0">
              <a:solidFill>
                <a:srgbClr val="C00000"/>
              </a:solidFill>
            </a:endParaRPr>
          </a:p>
          <a:p>
            <a:r>
              <a:rPr lang="en-US" sz="2400" b="1" dirty="0">
                <a:solidFill>
                  <a:srgbClr val="C00000"/>
                </a:solidFill>
              </a:rPr>
              <a:t>Instructor: 	Dr. Fang </a:t>
            </a:r>
            <a:r>
              <a:rPr lang="en-US" sz="2400" b="1" dirty="0" err="1">
                <a:solidFill>
                  <a:srgbClr val="C00000"/>
                </a:solidFill>
              </a:rPr>
              <a:t>Jin</a:t>
            </a:r>
            <a:endParaRPr lang="en-US" sz="2400" b="1" dirty="0">
              <a:solidFill>
                <a:srgbClr val="C00000"/>
              </a:solidFill>
            </a:endParaRPr>
          </a:p>
        </p:txBody>
      </p:sp>
    </p:spTree>
    <p:extLst>
      <p:ext uri="{BB962C8B-B14F-4D97-AF65-F5344CB8AC3E}">
        <p14:creationId xmlns:p14="http://schemas.microsoft.com/office/powerpoint/2010/main" val="19194286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BF49C-F0EF-594F-897C-81DDBD072798}"/>
              </a:ext>
            </a:extLst>
          </p:cNvPr>
          <p:cNvSpPr>
            <a:spLocks noGrp="1"/>
          </p:cNvSpPr>
          <p:nvPr>
            <p:ph type="title"/>
          </p:nvPr>
        </p:nvSpPr>
        <p:spPr/>
        <p:txBody>
          <a:bodyPr>
            <a:normAutofit fontScale="90000"/>
          </a:bodyPr>
          <a:lstStyle/>
          <a:p>
            <a:pPr algn="ctr"/>
            <a:r>
              <a:rPr lang="en-US" sz="5400" b="1" dirty="0">
                <a:solidFill>
                  <a:srgbClr val="C00000"/>
                </a:solidFill>
              </a:rPr>
              <a:t>Part 2.3: Support Vector Machine (SVM)</a:t>
            </a:r>
            <a:endParaRPr lang="en-US" sz="5400" dirty="0"/>
          </a:p>
        </p:txBody>
      </p:sp>
      <p:sp>
        <p:nvSpPr>
          <p:cNvPr id="3" name="Content Placeholder 2">
            <a:extLst>
              <a:ext uri="{FF2B5EF4-FFF2-40B4-BE49-F238E27FC236}">
                <a16:creationId xmlns:a16="http://schemas.microsoft.com/office/drawing/2014/main" id="{95200718-D735-DB49-9FBF-7CA40F93826F}"/>
              </a:ext>
            </a:extLst>
          </p:cNvPr>
          <p:cNvSpPr>
            <a:spLocks noGrp="1"/>
          </p:cNvSpPr>
          <p:nvPr>
            <p:ph idx="1"/>
          </p:nvPr>
        </p:nvSpPr>
        <p:spPr/>
        <p:txBody>
          <a:bodyPr>
            <a:normAutofit/>
          </a:bodyPr>
          <a:lstStyle/>
          <a:p>
            <a:r>
              <a:rPr lang="en-US" sz="3200" dirty="0"/>
              <a:t>The objective of the support vector machine algorithm is to find a hyperplane in an N-dimensional space(N — the number of features) that distinctly classifies the data points.</a:t>
            </a:r>
          </a:p>
          <a:p>
            <a:r>
              <a:rPr lang="en-US" sz="3200" dirty="0"/>
              <a:t>Support vectors are data points that are closer to the hyperplane and influence the position and orientation of the hyperplane. Using these support vectors, we maximize the margin of the classifier. Deleting the support vectors will change the position of the hyperplane. These are the points that help us build our SVM.</a:t>
            </a:r>
          </a:p>
        </p:txBody>
      </p:sp>
    </p:spTree>
    <p:extLst>
      <p:ext uri="{BB962C8B-B14F-4D97-AF65-F5344CB8AC3E}">
        <p14:creationId xmlns:p14="http://schemas.microsoft.com/office/powerpoint/2010/main" val="3804708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C952D-2461-F04F-A807-4173169C6574}"/>
              </a:ext>
            </a:extLst>
          </p:cNvPr>
          <p:cNvSpPr>
            <a:spLocks noGrp="1"/>
          </p:cNvSpPr>
          <p:nvPr>
            <p:ph type="title"/>
          </p:nvPr>
        </p:nvSpPr>
        <p:spPr>
          <a:xfrm>
            <a:off x="0" y="606564"/>
            <a:ext cx="12191999" cy="1325563"/>
          </a:xfrm>
        </p:spPr>
        <p:txBody>
          <a:bodyPr anchor="ctr">
            <a:normAutofit/>
          </a:bodyPr>
          <a:lstStyle/>
          <a:p>
            <a:pPr algn="ctr"/>
            <a:r>
              <a:rPr lang="en-US" sz="4800" b="1" dirty="0">
                <a:solidFill>
                  <a:srgbClr val="C00000"/>
                </a:solidFill>
              </a:rPr>
              <a:t>Part 2.3: Support Vector Machine - Result</a:t>
            </a:r>
          </a:p>
        </p:txBody>
      </p:sp>
      <p:sp>
        <p:nvSpPr>
          <p:cNvPr id="10"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a:extLst>
              <a:ext uri="{FF2B5EF4-FFF2-40B4-BE49-F238E27FC236}">
                <a16:creationId xmlns:a16="http://schemas.microsoft.com/office/drawing/2014/main" id="{50237DB8-64BC-894B-8E98-8B8D7D191710}"/>
              </a:ext>
            </a:extLst>
          </p:cNvPr>
          <p:cNvPicPr>
            <a:picLocks noGrp="1" noChangeAspect="1"/>
          </p:cNvPicPr>
          <p:nvPr>
            <p:ph idx="1"/>
          </p:nvPr>
        </p:nvPicPr>
        <p:blipFill>
          <a:blip r:embed="rId2"/>
          <a:stretch>
            <a:fillRect/>
          </a:stretch>
        </p:blipFill>
        <p:spPr>
          <a:xfrm>
            <a:off x="362777" y="2402236"/>
            <a:ext cx="4914900" cy="3535363"/>
          </a:xfrm>
          <a:prstGeom prst="rect">
            <a:avLst/>
          </a:prstGeom>
        </p:spPr>
      </p:pic>
      <p:pic>
        <p:nvPicPr>
          <p:cNvPr id="5" name="Picture 4">
            <a:extLst>
              <a:ext uri="{FF2B5EF4-FFF2-40B4-BE49-F238E27FC236}">
                <a16:creationId xmlns:a16="http://schemas.microsoft.com/office/drawing/2014/main" id="{5471014B-6205-FA40-B731-29AB88AADDBA}"/>
              </a:ext>
            </a:extLst>
          </p:cNvPr>
          <p:cNvPicPr>
            <a:picLocks noChangeAspect="1"/>
          </p:cNvPicPr>
          <p:nvPr/>
        </p:nvPicPr>
        <p:blipFill>
          <a:blip r:embed="rId3"/>
          <a:stretch>
            <a:fillRect/>
          </a:stretch>
        </p:blipFill>
        <p:spPr>
          <a:xfrm>
            <a:off x="6276226" y="2402235"/>
            <a:ext cx="4914900" cy="3535363"/>
          </a:xfrm>
          <a:prstGeom prst="rect">
            <a:avLst/>
          </a:prstGeom>
        </p:spPr>
      </p:pic>
      <p:sp>
        <p:nvSpPr>
          <p:cNvPr id="7" name="Rectangle 6">
            <a:extLst>
              <a:ext uri="{FF2B5EF4-FFF2-40B4-BE49-F238E27FC236}">
                <a16:creationId xmlns:a16="http://schemas.microsoft.com/office/drawing/2014/main" id="{FB0BC9CB-1F06-3C41-A842-870DC97AD1F9}"/>
              </a:ext>
            </a:extLst>
          </p:cNvPr>
          <p:cNvSpPr/>
          <p:nvPr/>
        </p:nvSpPr>
        <p:spPr>
          <a:xfrm>
            <a:off x="1628384" y="5761737"/>
            <a:ext cx="8730641" cy="646331"/>
          </a:xfrm>
          <a:prstGeom prst="rect">
            <a:avLst/>
          </a:prstGeom>
        </p:spPr>
        <p:txBody>
          <a:bodyPr wrap="square">
            <a:spAutoFit/>
          </a:bodyPr>
          <a:lstStyle/>
          <a:p>
            <a:pPr algn="ctr"/>
            <a:r>
              <a:rPr lang="en-US" dirty="0"/>
              <a:t>﻿Confusion Matrix : ﻿[[66,  2],</a:t>
            </a:r>
          </a:p>
          <a:p>
            <a:pPr algn="ctr"/>
            <a:r>
              <a:rPr lang="en-US" dirty="0"/>
              <a:t>       	               [ 8, 24]]</a:t>
            </a:r>
          </a:p>
        </p:txBody>
      </p:sp>
    </p:spTree>
    <p:extLst>
      <p:ext uri="{BB962C8B-B14F-4D97-AF65-F5344CB8AC3E}">
        <p14:creationId xmlns:p14="http://schemas.microsoft.com/office/powerpoint/2010/main" val="3404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ED084-680A-D141-8607-C8ABEDD25445}"/>
              </a:ext>
            </a:extLst>
          </p:cNvPr>
          <p:cNvSpPr>
            <a:spLocks noGrp="1"/>
          </p:cNvSpPr>
          <p:nvPr>
            <p:ph type="title"/>
          </p:nvPr>
        </p:nvSpPr>
        <p:spPr>
          <a:xfrm>
            <a:off x="870204" y="606564"/>
            <a:ext cx="10451592" cy="1325563"/>
          </a:xfrm>
        </p:spPr>
        <p:txBody>
          <a:bodyPr anchor="ctr">
            <a:normAutofit/>
          </a:bodyPr>
          <a:lstStyle/>
          <a:p>
            <a:pPr algn="ctr"/>
            <a:r>
              <a:rPr lang="en-US" sz="5400" b="1" dirty="0">
                <a:solidFill>
                  <a:srgbClr val="C00000"/>
                </a:solidFill>
              </a:rPr>
              <a:t>Part 2.4: Kernel SVM - Result</a:t>
            </a:r>
            <a:endParaRPr lang="en-US" sz="5400" dirty="0">
              <a:solidFill>
                <a:srgbClr val="C00000"/>
              </a:solidFill>
            </a:endParaRPr>
          </a:p>
        </p:txBody>
      </p:sp>
      <p:sp>
        <p:nvSpPr>
          <p:cNvPr id="10"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descr="A close up of a logo&#10;&#10;Description automatically generated">
            <a:extLst>
              <a:ext uri="{FF2B5EF4-FFF2-40B4-BE49-F238E27FC236}">
                <a16:creationId xmlns:a16="http://schemas.microsoft.com/office/drawing/2014/main" id="{B6A1FA9D-5633-8643-B1A2-8ED6CCF7D012}"/>
              </a:ext>
            </a:extLst>
          </p:cNvPr>
          <p:cNvPicPr>
            <a:picLocks noGrp="1" noChangeAspect="1"/>
          </p:cNvPicPr>
          <p:nvPr>
            <p:ph idx="1"/>
          </p:nvPr>
        </p:nvPicPr>
        <p:blipFill>
          <a:blip r:embed="rId2"/>
          <a:stretch>
            <a:fillRect/>
          </a:stretch>
        </p:blipFill>
        <p:spPr>
          <a:xfrm>
            <a:off x="550667" y="2549539"/>
            <a:ext cx="4914900" cy="3535363"/>
          </a:xfrm>
          <a:prstGeom prst="rect">
            <a:avLst/>
          </a:prstGeom>
        </p:spPr>
      </p:pic>
      <p:pic>
        <p:nvPicPr>
          <p:cNvPr id="5" name="Picture 4" descr="A close up of text on a white background&#10;&#10;Description automatically generated">
            <a:extLst>
              <a:ext uri="{FF2B5EF4-FFF2-40B4-BE49-F238E27FC236}">
                <a16:creationId xmlns:a16="http://schemas.microsoft.com/office/drawing/2014/main" id="{0971C077-19FF-ED41-A44F-AF73F1B59DE9}"/>
              </a:ext>
            </a:extLst>
          </p:cNvPr>
          <p:cNvPicPr>
            <a:picLocks noChangeAspect="1"/>
          </p:cNvPicPr>
          <p:nvPr/>
        </p:nvPicPr>
        <p:blipFill>
          <a:blip r:embed="rId3"/>
          <a:stretch>
            <a:fillRect/>
          </a:stretch>
        </p:blipFill>
        <p:spPr>
          <a:xfrm>
            <a:off x="6276226" y="2549538"/>
            <a:ext cx="4914900" cy="3535363"/>
          </a:xfrm>
          <a:prstGeom prst="rect">
            <a:avLst/>
          </a:prstGeom>
        </p:spPr>
      </p:pic>
      <p:sp>
        <p:nvSpPr>
          <p:cNvPr id="7" name="Rectangle 6">
            <a:extLst>
              <a:ext uri="{FF2B5EF4-FFF2-40B4-BE49-F238E27FC236}">
                <a16:creationId xmlns:a16="http://schemas.microsoft.com/office/drawing/2014/main" id="{A327E704-1D3B-9943-AFFB-016B0319A83D}"/>
              </a:ext>
            </a:extLst>
          </p:cNvPr>
          <p:cNvSpPr/>
          <p:nvPr/>
        </p:nvSpPr>
        <p:spPr>
          <a:xfrm>
            <a:off x="1628384" y="5761737"/>
            <a:ext cx="8730641" cy="646331"/>
          </a:xfrm>
          <a:prstGeom prst="rect">
            <a:avLst/>
          </a:prstGeom>
        </p:spPr>
        <p:txBody>
          <a:bodyPr wrap="square">
            <a:spAutoFit/>
          </a:bodyPr>
          <a:lstStyle/>
          <a:p>
            <a:pPr algn="ctr"/>
            <a:r>
              <a:rPr lang="en-US" dirty="0"/>
              <a:t>﻿Confusion Matrix : ﻿﻿[[64,  4],</a:t>
            </a:r>
          </a:p>
          <a:p>
            <a:pPr algn="ctr"/>
            <a:r>
              <a:rPr lang="en-US" dirty="0"/>
              <a:t>      	                [ 3, 29]]</a:t>
            </a:r>
          </a:p>
        </p:txBody>
      </p:sp>
    </p:spTree>
    <p:extLst>
      <p:ext uri="{BB962C8B-B14F-4D97-AF65-F5344CB8AC3E}">
        <p14:creationId xmlns:p14="http://schemas.microsoft.com/office/powerpoint/2010/main" val="43620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8ED54-AAFA-CA45-84DE-2785B9B74CF6}"/>
              </a:ext>
            </a:extLst>
          </p:cNvPr>
          <p:cNvSpPr>
            <a:spLocks noGrp="1"/>
          </p:cNvSpPr>
          <p:nvPr>
            <p:ph type="title"/>
          </p:nvPr>
        </p:nvSpPr>
        <p:spPr/>
        <p:txBody>
          <a:bodyPr>
            <a:normAutofit/>
          </a:bodyPr>
          <a:lstStyle/>
          <a:p>
            <a:pPr algn="ctr"/>
            <a:r>
              <a:rPr lang="en-US" sz="5400" b="1" dirty="0">
                <a:solidFill>
                  <a:srgbClr val="C00000"/>
                </a:solidFill>
              </a:rPr>
              <a:t>Part 2.5: Naive Bayes</a:t>
            </a:r>
            <a:endParaRPr lang="en-US" sz="5400" dirty="0"/>
          </a:p>
        </p:txBody>
      </p:sp>
      <p:sp>
        <p:nvSpPr>
          <p:cNvPr id="3" name="Content Placeholder 2">
            <a:extLst>
              <a:ext uri="{FF2B5EF4-FFF2-40B4-BE49-F238E27FC236}">
                <a16:creationId xmlns:a16="http://schemas.microsoft.com/office/drawing/2014/main" id="{14E16010-5291-0946-9598-5C1AEB4BFDC5}"/>
              </a:ext>
            </a:extLst>
          </p:cNvPr>
          <p:cNvSpPr>
            <a:spLocks noGrp="1"/>
          </p:cNvSpPr>
          <p:nvPr>
            <p:ph idx="1"/>
          </p:nvPr>
        </p:nvSpPr>
        <p:spPr/>
        <p:txBody>
          <a:bodyPr>
            <a:normAutofit/>
          </a:bodyPr>
          <a:lstStyle/>
          <a:p>
            <a:r>
              <a:rPr lang="en-US" sz="3600" dirty="0"/>
              <a:t>As you might have guessed, this requires us to view things from a probabilistic point of view.</a:t>
            </a:r>
          </a:p>
          <a:p>
            <a:r>
              <a:rPr lang="en-US" sz="3600" dirty="0"/>
              <a:t> Using this algorithm, we will be dealing with the probability distributions of the variables in the dataset and predicting the probability of the response variable belonging to a particular value, given the the attributes of a new instance.</a:t>
            </a:r>
          </a:p>
        </p:txBody>
      </p:sp>
    </p:spTree>
    <p:extLst>
      <p:ext uri="{BB962C8B-B14F-4D97-AF65-F5344CB8AC3E}">
        <p14:creationId xmlns:p14="http://schemas.microsoft.com/office/powerpoint/2010/main" val="428177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0D9DC-4628-CC40-B564-F7CC6638586C}"/>
              </a:ext>
            </a:extLst>
          </p:cNvPr>
          <p:cNvSpPr>
            <a:spLocks noGrp="1"/>
          </p:cNvSpPr>
          <p:nvPr>
            <p:ph type="title"/>
          </p:nvPr>
        </p:nvSpPr>
        <p:spPr>
          <a:xfrm>
            <a:off x="870204" y="606564"/>
            <a:ext cx="10451592" cy="1325563"/>
          </a:xfrm>
        </p:spPr>
        <p:txBody>
          <a:bodyPr anchor="ctr">
            <a:normAutofit/>
          </a:bodyPr>
          <a:lstStyle/>
          <a:p>
            <a:pPr algn="ctr"/>
            <a:r>
              <a:rPr lang="en-US" sz="5400" b="1" dirty="0">
                <a:solidFill>
                  <a:srgbClr val="C00000"/>
                </a:solidFill>
              </a:rPr>
              <a:t>Part 2.5: Naive Bayes - Result</a:t>
            </a:r>
          </a:p>
        </p:txBody>
      </p:sp>
      <p:sp>
        <p:nvSpPr>
          <p:cNvPr id="10"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a:extLst>
              <a:ext uri="{FF2B5EF4-FFF2-40B4-BE49-F238E27FC236}">
                <a16:creationId xmlns:a16="http://schemas.microsoft.com/office/drawing/2014/main" id="{324ACE13-17D9-8E43-92AB-7EDA3A74E337}"/>
              </a:ext>
            </a:extLst>
          </p:cNvPr>
          <p:cNvPicPr>
            <a:picLocks noGrp="1" noChangeAspect="1"/>
          </p:cNvPicPr>
          <p:nvPr>
            <p:ph idx="1"/>
          </p:nvPr>
        </p:nvPicPr>
        <p:blipFill>
          <a:blip r:embed="rId2"/>
          <a:stretch>
            <a:fillRect/>
          </a:stretch>
        </p:blipFill>
        <p:spPr>
          <a:xfrm>
            <a:off x="6543284" y="2427288"/>
            <a:ext cx="4914900" cy="3535363"/>
          </a:xfrm>
          <a:prstGeom prst="rect">
            <a:avLst/>
          </a:prstGeom>
        </p:spPr>
      </p:pic>
      <p:pic>
        <p:nvPicPr>
          <p:cNvPr id="5" name="Picture 4">
            <a:extLst>
              <a:ext uri="{FF2B5EF4-FFF2-40B4-BE49-F238E27FC236}">
                <a16:creationId xmlns:a16="http://schemas.microsoft.com/office/drawing/2014/main" id="{0CEA3D3D-6267-E242-BECC-FC417AF2B419}"/>
              </a:ext>
            </a:extLst>
          </p:cNvPr>
          <p:cNvPicPr>
            <a:picLocks noChangeAspect="1"/>
          </p:cNvPicPr>
          <p:nvPr/>
        </p:nvPicPr>
        <p:blipFill>
          <a:blip r:embed="rId3"/>
          <a:stretch>
            <a:fillRect/>
          </a:stretch>
        </p:blipFill>
        <p:spPr>
          <a:xfrm>
            <a:off x="751518" y="2427288"/>
            <a:ext cx="4914900" cy="3535363"/>
          </a:xfrm>
          <a:prstGeom prst="rect">
            <a:avLst/>
          </a:prstGeom>
        </p:spPr>
      </p:pic>
      <p:sp>
        <p:nvSpPr>
          <p:cNvPr id="7" name="Rectangle 6">
            <a:extLst>
              <a:ext uri="{FF2B5EF4-FFF2-40B4-BE49-F238E27FC236}">
                <a16:creationId xmlns:a16="http://schemas.microsoft.com/office/drawing/2014/main" id="{4155FA72-5594-034C-8D7A-AE8AFB4CCE5D}"/>
              </a:ext>
            </a:extLst>
          </p:cNvPr>
          <p:cNvSpPr/>
          <p:nvPr/>
        </p:nvSpPr>
        <p:spPr>
          <a:xfrm>
            <a:off x="1628384" y="5761737"/>
            <a:ext cx="8730641" cy="646331"/>
          </a:xfrm>
          <a:prstGeom prst="rect">
            <a:avLst/>
          </a:prstGeom>
        </p:spPr>
        <p:txBody>
          <a:bodyPr wrap="square">
            <a:spAutoFit/>
          </a:bodyPr>
          <a:lstStyle/>
          <a:p>
            <a:pPr algn="ctr"/>
            <a:r>
              <a:rPr lang="en-US" dirty="0"/>
              <a:t>﻿Confusion Matrix : ﻿﻿﻿[[65,  3],</a:t>
            </a:r>
          </a:p>
          <a:p>
            <a:pPr algn="ctr"/>
            <a:r>
              <a:rPr lang="en-US" dirty="0"/>
              <a:t>      		[ 7, 25]]</a:t>
            </a:r>
          </a:p>
        </p:txBody>
      </p:sp>
    </p:spTree>
    <p:extLst>
      <p:ext uri="{BB962C8B-B14F-4D97-AF65-F5344CB8AC3E}">
        <p14:creationId xmlns:p14="http://schemas.microsoft.com/office/powerpoint/2010/main" val="1913171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8B677-4F6D-F04F-87D7-42BE9C02E98B}"/>
              </a:ext>
            </a:extLst>
          </p:cNvPr>
          <p:cNvSpPr>
            <a:spLocks noGrp="1"/>
          </p:cNvSpPr>
          <p:nvPr>
            <p:ph type="title"/>
          </p:nvPr>
        </p:nvSpPr>
        <p:spPr/>
        <p:txBody>
          <a:bodyPr>
            <a:normAutofit/>
          </a:bodyPr>
          <a:lstStyle/>
          <a:p>
            <a:pPr algn="ctr"/>
            <a:r>
              <a:rPr lang="en-US" sz="5400" b="1" dirty="0">
                <a:solidFill>
                  <a:srgbClr val="C00000"/>
                </a:solidFill>
              </a:rPr>
              <a:t>Part 2.6: Decision Tree Classification</a:t>
            </a:r>
            <a:endParaRPr lang="en-US" sz="5400" dirty="0"/>
          </a:p>
        </p:txBody>
      </p:sp>
      <p:sp>
        <p:nvSpPr>
          <p:cNvPr id="3" name="Content Placeholder 2">
            <a:extLst>
              <a:ext uri="{FF2B5EF4-FFF2-40B4-BE49-F238E27FC236}">
                <a16:creationId xmlns:a16="http://schemas.microsoft.com/office/drawing/2014/main" id="{B100E0C5-480F-A445-BC04-E8C7C6786697}"/>
              </a:ext>
            </a:extLst>
          </p:cNvPr>
          <p:cNvSpPr>
            <a:spLocks noGrp="1"/>
          </p:cNvSpPr>
          <p:nvPr>
            <p:ph idx="1"/>
          </p:nvPr>
        </p:nvSpPr>
        <p:spPr/>
        <p:txBody>
          <a:bodyPr>
            <a:normAutofit/>
          </a:bodyPr>
          <a:lstStyle/>
          <a:p>
            <a:r>
              <a:rPr lang="en-US" sz="3600" dirty="0"/>
              <a:t>As the name goes, it uses a tree-like model of decisions. A decision tree is drawn upside down with its root at the top.  </a:t>
            </a:r>
          </a:p>
          <a:p>
            <a:r>
              <a:rPr lang="en-US" sz="3600" dirty="0"/>
              <a:t>Growing a tree involves deciding on </a:t>
            </a:r>
            <a:r>
              <a:rPr lang="en-US" sz="3600" b="1" dirty="0"/>
              <a:t>which features to choose</a:t>
            </a:r>
            <a:r>
              <a:rPr lang="en-US" sz="3600" dirty="0"/>
              <a:t> and </a:t>
            </a:r>
            <a:r>
              <a:rPr lang="en-US" sz="3600" b="1" dirty="0"/>
              <a:t>what conditions to use</a:t>
            </a:r>
            <a:r>
              <a:rPr lang="en-US" sz="3600" dirty="0"/>
              <a:t> for splitting, along with knowing when to stop. As a tree generally grows arbitrarily, </a:t>
            </a:r>
            <a:r>
              <a:rPr lang="en-US" sz="3600" b="1" dirty="0"/>
              <a:t>you will need to trim it down</a:t>
            </a:r>
            <a:r>
              <a:rPr lang="en-US" sz="3600" dirty="0"/>
              <a:t> for it to look beautiful.</a:t>
            </a:r>
          </a:p>
        </p:txBody>
      </p:sp>
    </p:spTree>
    <p:extLst>
      <p:ext uri="{BB962C8B-B14F-4D97-AF65-F5344CB8AC3E}">
        <p14:creationId xmlns:p14="http://schemas.microsoft.com/office/powerpoint/2010/main" val="3574795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DC248-6962-8A45-A90C-32FB70F1F6A1}"/>
              </a:ext>
            </a:extLst>
          </p:cNvPr>
          <p:cNvSpPr>
            <a:spLocks noGrp="1"/>
          </p:cNvSpPr>
          <p:nvPr>
            <p:ph type="title"/>
          </p:nvPr>
        </p:nvSpPr>
        <p:spPr>
          <a:xfrm>
            <a:off x="0" y="606564"/>
            <a:ext cx="12100142" cy="1325563"/>
          </a:xfrm>
        </p:spPr>
        <p:txBody>
          <a:bodyPr anchor="ctr">
            <a:normAutofit/>
          </a:bodyPr>
          <a:lstStyle/>
          <a:p>
            <a:pPr algn="ctr"/>
            <a:r>
              <a:rPr lang="en-US" sz="4800" b="1" dirty="0">
                <a:solidFill>
                  <a:srgbClr val="C00000"/>
                </a:solidFill>
              </a:rPr>
              <a:t>Part 2.6: Decision Tree Classification - Result</a:t>
            </a:r>
          </a:p>
        </p:txBody>
      </p:sp>
      <p:sp>
        <p:nvSpPr>
          <p:cNvPr id="10"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a:extLst>
              <a:ext uri="{FF2B5EF4-FFF2-40B4-BE49-F238E27FC236}">
                <a16:creationId xmlns:a16="http://schemas.microsoft.com/office/drawing/2014/main" id="{07678B20-A90B-EE43-A146-E94C9964BAEC}"/>
              </a:ext>
            </a:extLst>
          </p:cNvPr>
          <p:cNvPicPr>
            <a:picLocks noGrp="1" noChangeAspect="1"/>
          </p:cNvPicPr>
          <p:nvPr>
            <p:ph idx="1"/>
          </p:nvPr>
        </p:nvPicPr>
        <p:blipFill>
          <a:blip r:embed="rId2"/>
          <a:stretch>
            <a:fillRect/>
          </a:stretch>
        </p:blipFill>
        <p:spPr>
          <a:xfrm>
            <a:off x="6406896" y="2427288"/>
            <a:ext cx="4914900" cy="3535363"/>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F00DA114-5647-6B42-B10A-E678AD2E986A}"/>
              </a:ext>
            </a:extLst>
          </p:cNvPr>
          <p:cNvPicPr>
            <a:picLocks noChangeAspect="1"/>
          </p:cNvPicPr>
          <p:nvPr/>
        </p:nvPicPr>
        <p:blipFill>
          <a:blip r:embed="rId3"/>
          <a:stretch>
            <a:fillRect/>
          </a:stretch>
        </p:blipFill>
        <p:spPr>
          <a:xfrm>
            <a:off x="776570" y="2427288"/>
            <a:ext cx="4914900" cy="3535363"/>
          </a:xfrm>
          <a:prstGeom prst="rect">
            <a:avLst/>
          </a:prstGeom>
        </p:spPr>
      </p:pic>
      <p:sp>
        <p:nvSpPr>
          <p:cNvPr id="7" name="Rectangle 6">
            <a:extLst>
              <a:ext uri="{FF2B5EF4-FFF2-40B4-BE49-F238E27FC236}">
                <a16:creationId xmlns:a16="http://schemas.microsoft.com/office/drawing/2014/main" id="{25B863FD-E9DF-334C-BB77-7AFFF6379253}"/>
              </a:ext>
            </a:extLst>
          </p:cNvPr>
          <p:cNvSpPr/>
          <p:nvPr/>
        </p:nvSpPr>
        <p:spPr>
          <a:xfrm>
            <a:off x="1628384" y="5761737"/>
            <a:ext cx="8730641" cy="646331"/>
          </a:xfrm>
          <a:prstGeom prst="rect">
            <a:avLst/>
          </a:prstGeom>
        </p:spPr>
        <p:txBody>
          <a:bodyPr wrap="square">
            <a:spAutoFit/>
          </a:bodyPr>
          <a:lstStyle/>
          <a:p>
            <a:pPr algn="ctr"/>
            <a:r>
              <a:rPr lang="en-US" dirty="0"/>
              <a:t>﻿Confusion Matrix : ﻿﻿﻿﻿[[62,  6],</a:t>
            </a:r>
          </a:p>
          <a:p>
            <a:pPr algn="ctr"/>
            <a:r>
              <a:rPr lang="en-US" dirty="0"/>
              <a:t>      		[ 3, 29]]</a:t>
            </a:r>
          </a:p>
        </p:txBody>
      </p:sp>
    </p:spTree>
    <p:extLst>
      <p:ext uri="{BB962C8B-B14F-4D97-AF65-F5344CB8AC3E}">
        <p14:creationId xmlns:p14="http://schemas.microsoft.com/office/powerpoint/2010/main" val="1383923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6A9FD-5C98-3846-8D7F-4F4370B0745C}"/>
              </a:ext>
            </a:extLst>
          </p:cNvPr>
          <p:cNvSpPr>
            <a:spLocks noGrp="1"/>
          </p:cNvSpPr>
          <p:nvPr>
            <p:ph type="title"/>
          </p:nvPr>
        </p:nvSpPr>
        <p:spPr/>
        <p:txBody>
          <a:bodyPr>
            <a:normAutofit fontScale="90000"/>
          </a:bodyPr>
          <a:lstStyle/>
          <a:p>
            <a:pPr algn="ctr"/>
            <a:r>
              <a:rPr lang="en-US" sz="5400" b="1" dirty="0">
                <a:solidFill>
                  <a:srgbClr val="C00000"/>
                </a:solidFill>
              </a:rPr>
              <a:t>Part 2.7: Random Forest Classification</a:t>
            </a:r>
            <a:endParaRPr lang="en-US" sz="5400" dirty="0"/>
          </a:p>
        </p:txBody>
      </p:sp>
      <p:sp>
        <p:nvSpPr>
          <p:cNvPr id="3" name="Content Placeholder 2">
            <a:extLst>
              <a:ext uri="{FF2B5EF4-FFF2-40B4-BE49-F238E27FC236}">
                <a16:creationId xmlns:a16="http://schemas.microsoft.com/office/drawing/2014/main" id="{700325B2-141E-D044-B5AB-5CC10F7741C0}"/>
              </a:ext>
            </a:extLst>
          </p:cNvPr>
          <p:cNvSpPr>
            <a:spLocks noGrp="1"/>
          </p:cNvSpPr>
          <p:nvPr>
            <p:ph idx="1"/>
          </p:nvPr>
        </p:nvSpPr>
        <p:spPr>
          <a:xfrm>
            <a:off x="838200" y="2417523"/>
            <a:ext cx="10515600" cy="3759440"/>
          </a:xfrm>
        </p:spPr>
        <p:txBody>
          <a:bodyPr>
            <a:normAutofit/>
          </a:bodyPr>
          <a:lstStyle/>
          <a:p>
            <a:r>
              <a:rPr lang="en-US" sz="3600" dirty="0"/>
              <a:t>It is an ensemble tree-based learning algorithm. The Random Forest Classifier is a set of decision trees from randomly selected subset of training set. It </a:t>
            </a:r>
            <a:r>
              <a:rPr lang="en-US" sz="3600" b="1" dirty="0"/>
              <a:t>aggregates the votes from different decision trees</a:t>
            </a:r>
            <a:r>
              <a:rPr lang="en-US" sz="3600" dirty="0"/>
              <a:t> to decide the final class of the test object.</a:t>
            </a:r>
          </a:p>
        </p:txBody>
      </p:sp>
    </p:spTree>
    <p:extLst>
      <p:ext uri="{BB962C8B-B14F-4D97-AF65-F5344CB8AC3E}">
        <p14:creationId xmlns:p14="http://schemas.microsoft.com/office/powerpoint/2010/main" val="2650950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6F044-5FF5-ED4A-A35D-B9C9E5846BA8}"/>
              </a:ext>
            </a:extLst>
          </p:cNvPr>
          <p:cNvSpPr>
            <a:spLocks noGrp="1"/>
          </p:cNvSpPr>
          <p:nvPr>
            <p:ph type="title"/>
          </p:nvPr>
        </p:nvSpPr>
        <p:spPr>
          <a:xfrm>
            <a:off x="870204" y="606564"/>
            <a:ext cx="10451592" cy="1325563"/>
          </a:xfrm>
        </p:spPr>
        <p:txBody>
          <a:bodyPr anchor="ctr">
            <a:noAutofit/>
          </a:bodyPr>
          <a:lstStyle/>
          <a:p>
            <a:pPr algn="ctr"/>
            <a:r>
              <a:rPr lang="en-US" b="1" dirty="0">
                <a:solidFill>
                  <a:srgbClr val="C00000"/>
                </a:solidFill>
              </a:rPr>
              <a:t>Part 2.7: Random Forest Classification - Result</a:t>
            </a:r>
          </a:p>
        </p:txBody>
      </p:sp>
      <p:sp>
        <p:nvSpPr>
          <p:cNvPr id="10"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descr="A close up of a map&#10;&#10;Description automatically generated">
            <a:extLst>
              <a:ext uri="{FF2B5EF4-FFF2-40B4-BE49-F238E27FC236}">
                <a16:creationId xmlns:a16="http://schemas.microsoft.com/office/drawing/2014/main" id="{3DF67DDF-2383-344A-A826-D2B60AB1D3B6}"/>
              </a:ext>
            </a:extLst>
          </p:cNvPr>
          <p:cNvPicPr>
            <a:picLocks noGrp="1" noChangeAspect="1"/>
          </p:cNvPicPr>
          <p:nvPr>
            <p:ph idx="1"/>
          </p:nvPr>
        </p:nvPicPr>
        <p:blipFill>
          <a:blip r:embed="rId2"/>
          <a:stretch>
            <a:fillRect/>
          </a:stretch>
        </p:blipFill>
        <p:spPr>
          <a:xfrm>
            <a:off x="6137275" y="2427288"/>
            <a:ext cx="4914900" cy="3535363"/>
          </a:xfrm>
          <a:prstGeom prst="rect">
            <a:avLst/>
          </a:prstGeom>
        </p:spPr>
      </p:pic>
      <p:pic>
        <p:nvPicPr>
          <p:cNvPr id="3" name="Picture 2">
            <a:extLst>
              <a:ext uri="{FF2B5EF4-FFF2-40B4-BE49-F238E27FC236}">
                <a16:creationId xmlns:a16="http://schemas.microsoft.com/office/drawing/2014/main" id="{A07BE174-0DA5-3C43-9389-AC10EEE7DEB1}"/>
              </a:ext>
            </a:extLst>
          </p:cNvPr>
          <p:cNvPicPr>
            <a:picLocks noChangeAspect="1"/>
          </p:cNvPicPr>
          <p:nvPr/>
        </p:nvPicPr>
        <p:blipFill>
          <a:blip r:embed="rId3"/>
          <a:stretch>
            <a:fillRect/>
          </a:stretch>
        </p:blipFill>
        <p:spPr>
          <a:xfrm>
            <a:off x="409184" y="2429669"/>
            <a:ext cx="4880090" cy="3532982"/>
          </a:xfrm>
          <a:prstGeom prst="rect">
            <a:avLst/>
          </a:prstGeom>
        </p:spPr>
      </p:pic>
      <p:sp>
        <p:nvSpPr>
          <p:cNvPr id="7" name="Rectangle 6">
            <a:extLst>
              <a:ext uri="{FF2B5EF4-FFF2-40B4-BE49-F238E27FC236}">
                <a16:creationId xmlns:a16="http://schemas.microsoft.com/office/drawing/2014/main" id="{7A231623-6117-8447-8DA3-8D19832CF047}"/>
              </a:ext>
            </a:extLst>
          </p:cNvPr>
          <p:cNvSpPr/>
          <p:nvPr/>
        </p:nvSpPr>
        <p:spPr>
          <a:xfrm>
            <a:off x="1628384" y="5761737"/>
            <a:ext cx="8730641" cy="646331"/>
          </a:xfrm>
          <a:prstGeom prst="rect">
            <a:avLst/>
          </a:prstGeom>
        </p:spPr>
        <p:txBody>
          <a:bodyPr wrap="square">
            <a:spAutoFit/>
          </a:bodyPr>
          <a:lstStyle/>
          <a:p>
            <a:pPr algn="ctr"/>
            <a:r>
              <a:rPr lang="en-US" dirty="0"/>
              <a:t>﻿Confusion Matrix : ﻿﻿﻿﻿﻿[[63,  5],</a:t>
            </a:r>
          </a:p>
          <a:p>
            <a:pPr algn="ctr"/>
            <a:r>
              <a:rPr lang="en-US" dirty="0"/>
              <a:t>       		[ 4, 28]]</a:t>
            </a:r>
          </a:p>
        </p:txBody>
      </p:sp>
    </p:spTree>
    <p:extLst>
      <p:ext uri="{BB962C8B-B14F-4D97-AF65-F5344CB8AC3E}">
        <p14:creationId xmlns:p14="http://schemas.microsoft.com/office/powerpoint/2010/main" val="332663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B6C0B-7B2A-3E48-B0E1-299ACB910DC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FFCD644-8543-3041-A8CD-2BC0BC52265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45671C5-C62F-A648-AEFC-0149FF2AF6E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13222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9F9F5-AC10-2047-8580-545D68AA0AF6}"/>
              </a:ext>
            </a:extLst>
          </p:cNvPr>
          <p:cNvSpPr>
            <a:spLocks noGrp="1"/>
          </p:cNvSpPr>
          <p:nvPr>
            <p:ph type="title"/>
          </p:nvPr>
        </p:nvSpPr>
        <p:spPr/>
        <p:txBody>
          <a:bodyPr>
            <a:normAutofit/>
          </a:bodyPr>
          <a:lstStyle/>
          <a:p>
            <a:pPr algn="ctr"/>
            <a:r>
              <a:rPr lang="en-US" sz="5400" b="1" dirty="0">
                <a:solidFill>
                  <a:srgbClr val="C00000"/>
                </a:solidFill>
              </a:rPr>
              <a:t>Part 1: Data Preprocessing</a:t>
            </a:r>
          </a:p>
        </p:txBody>
      </p:sp>
      <p:sp>
        <p:nvSpPr>
          <p:cNvPr id="3" name="Content Placeholder 2">
            <a:extLst>
              <a:ext uri="{FF2B5EF4-FFF2-40B4-BE49-F238E27FC236}">
                <a16:creationId xmlns:a16="http://schemas.microsoft.com/office/drawing/2014/main" id="{07AC5CB3-6B21-514E-8AD6-3D918EE9B4FF}"/>
              </a:ext>
            </a:extLst>
          </p:cNvPr>
          <p:cNvSpPr>
            <a:spLocks noGrp="1"/>
          </p:cNvSpPr>
          <p:nvPr>
            <p:ph idx="1"/>
          </p:nvPr>
        </p:nvSpPr>
        <p:spPr>
          <a:xfrm>
            <a:off x="838199" y="1825625"/>
            <a:ext cx="10698271" cy="4351338"/>
          </a:xfrm>
        </p:spPr>
        <p:txBody>
          <a:bodyPr>
            <a:normAutofit/>
          </a:bodyPr>
          <a:lstStyle/>
          <a:p>
            <a:r>
              <a:rPr lang="en-US" sz="4000" dirty="0"/>
              <a:t>Importing the Dataset</a:t>
            </a:r>
          </a:p>
          <a:p>
            <a:r>
              <a:rPr lang="en-US" sz="4000" dirty="0"/>
              <a:t>Splitting the Dataset into Training Set and Test Set</a:t>
            </a:r>
          </a:p>
          <a:p>
            <a:r>
              <a:rPr lang="en-US" sz="4000" dirty="0"/>
              <a:t>Feature Scaling </a:t>
            </a:r>
            <a:r>
              <a:rPr lang="en-US" sz="4000" dirty="0">
                <a:solidFill>
                  <a:srgbClr val="00B050"/>
                </a:solidFill>
              </a:rPr>
              <a:t>{normalize the range}</a:t>
            </a:r>
          </a:p>
          <a:p>
            <a:r>
              <a:rPr lang="en-US" sz="4000" dirty="0"/>
              <a:t>Data Preprocessing Template</a:t>
            </a:r>
          </a:p>
        </p:txBody>
      </p:sp>
    </p:spTree>
    <p:extLst>
      <p:ext uri="{BB962C8B-B14F-4D97-AF65-F5344CB8AC3E}">
        <p14:creationId xmlns:p14="http://schemas.microsoft.com/office/powerpoint/2010/main" val="11162918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39C680-477B-7B47-BD6A-04E19852E569}"/>
              </a:ext>
            </a:extLst>
          </p:cNvPr>
          <p:cNvSpPr>
            <a:spLocks noGrp="1"/>
          </p:cNvSpPr>
          <p:nvPr>
            <p:ph idx="1"/>
          </p:nvPr>
        </p:nvSpPr>
        <p:spPr/>
        <p:txBody>
          <a:bodyPr>
            <a:normAutofit/>
          </a:bodyPr>
          <a:lstStyle/>
          <a:p>
            <a:pPr marL="0" indent="0" algn="ctr">
              <a:buNone/>
            </a:pPr>
            <a:r>
              <a:rPr lang="en-US" sz="15300" b="1" dirty="0">
                <a:solidFill>
                  <a:srgbClr val="C00000"/>
                </a:solidFill>
              </a:rPr>
              <a:t>Thank You</a:t>
            </a:r>
          </a:p>
        </p:txBody>
      </p:sp>
    </p:spTree>
    <p:extLst>
      <p:ext uri="{BB962C8B-B14F-4D97-AF65-F5344CB8AC3E}">
        <p14:creationId xmlns:p14="http://schemas.microsoft.com/office/powerpoint/2010/main" val="2237187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5687A-E9DF-7A45-BC52-2AA0A05F2D5E}"/>
              </a:ext>
            </a:extLst>
          </p:cNvPr>
          <p:cNvSpPr>
            <a:spLocks noGrp="1"/>
          </p:cNvSpPr>
          <p:nvPr>
            <p:ph type="title"/>
          </p:nvPr>
        </p:nvSpPr>
        <p:spPr/>
        <p:txBody>
          <a:bodyPr>
            <a:normAutofit/>
          </a:bodyPr>
          <a:lstStyle/>
          <a:p>
            <a:pPr algn="ctr"/>
            <a:r>
              <a:rPr lang="en-US" sz="5400" b="1" dirty="0">
                <a:solidFill>
                  <a:srgbClr val="C00000"/>
                </a:solidFill>
              </a:rPr>
              <a:t>Part 2 - Classification</a:t>
            </a:r>
          </a:p>
        </p:txBody>
      </p:sp>
      <p:sp>
        <p:nvSpPr>
          <p:cNvPr id="3" name="Content Placeholder 2">
            <a:extLst>
              <a:ext uri="{FF2B5EF4-FFF2-40B4-BE49-F238E27FC236}">
                <a16:creationId xmlns:a16="http://schemas.microsoft.com/office/drawing/2014/main" id="{E0B4699B-B79A-4143-A7F1-016D7C30EABC}"/>
              </a:ext>
            </a:extLst>
          </p:cNvPr>
          <p:cNvSpPr>
            <a:spLocks noGrp="1"/>
          </p:cNvSpPr>
          <p:nvPr>
            <p:ph idx="1"/>
          </p:nvPr>
        </p:nvSpPr>
        <p:spPr>
          <a:xfrm>
            <a:off x="438411" y="1578279"/>
            <a:ext cx="11348581" cy="4914596"/>
          </a:xfrm>
        </p:spPr>
        <p:txBody>
          <a:bodyPr>
            <a:normAutofit fontScale="92500"/>
          </a:bodyPr>
          <a:lstStyle/>
          <a:p>
            <a:pPr algn="just"/>
            <a:r>
              <a:rPr lang="en-US" sz="3600" dirty="0"/>
              <a:t>Classification is the process of predicting the class of given data points. Classes are sometimes called as targets/ labels or categories. Classification predictive modeling is the task of approximating a mapping function (f) from input variables (X) to discrete output variables (y).</a:t>
            </a:r>
          </a:p>
          <a:p>
            <a:pPr algn="just"/>
            <a:endParaRPr lang="en-US" sz="3600" dirty="0"/>
          </a:p>
          <a:p>
            <a:pPr algn="just"/>
            <a:r>
              <a:rPr lang="en-US" sz="3600" dirty="0"/>
              <a:t>Classification belongs to the category of supervised learning where the targets also provided with the input data. There are many applications in classification in many domains such as in credit approval, medical diagnosis, target marketing etc.</a:t>
            </a:r>
            <a:endParaRPr lang="en-US" sz="4800" dirty="0"/>
          </a:p>
        </p:txBody>
      </p:sp>
    </p:spTree>
    <p:extLst>
      <p:ext uri="{BB962C8B-B14F-4D97-AF65-F5344CB8AC3E}">
        <p14:creationId xmlns:p14="http://schemas.microsoft.com/office/powerpoint/2010/main" val="256810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A95BE-9784-EA42-BDA6-678B5CBC1D7A}"/>
              </a:ext>
            </a:extLst>
          </p:cNvPr>
          <p:cNvSpPr>
            <a:spLocks noGrp="1"/>
          </p:cNvSpPr>
          <p:nvPr>
            <p:ph type="title"/>
          </p:nvPr>
        </p:nvSpPr>
        <p:spPr/>
        <p:txBody>
          <a:bodyPr>
            <a:normAutofit/>
          </a:bodyPr>
          <a:lstStyle/>
          <a:p>
            <a:pPr algn="ctr"/>
            <a:r>
              <a:rPr lang="en-US" sz="5400" b="1" dirty="0">
                <a:solidFill>
                  <a:srgbClr val="C00000"/>
                </a:solidFill>
              </a:rPr>
              <a:t>Part 2: Classification (Cont’d)</a:t>
            </a:r>
            <a:endParaRPr lang="en-US" sz="5400" dirty="0"/>
          </a:p>
        </p:txBody>
      </p:sp>
      <p:sp>
        <p:nvSpPr>
          <p:cNvPr id="3" name="Content Placeholder 2">
            <a:extLst>
              <a:ext uri="{FF2B5EF4-FFF2-40B4-BE49-F238E27FC236}">
                <a16:creationId xmlns:a16="http://schemas.microsoft.com/office/drawing/2014/main" id="{E3EFF1A3-EC7C-D742-BD32-A8B81D7C8C43}"/>
              </a:ext>
            </a:extLst>
          </p:cNvPr>
          <p:cNvSpPr>
            <a:spLocks noGrp="1"/>
          </p:cNvSpPr>
          <p:nvPr>
            <p:ph idx="1"/>
          </p:nvPr>
        </p:nvSpPr>
        <p:spPr/>
        <p:txBody>
          <a:bodyPr>
            <a:normAutofit fontScale="92500" lnSpcReduction="20000"/>
          </a:bodyPr>
          <a:lstStyle/>
          <a:p>
            <a:pPr marL="514350" indent="-514350">
              <a:buFont typeface="+mj-lt"/>
              <a:buAutoNum type="arabicPeriod"/>
            </a:pPr>
            <a:r>
              <a:rPr lang="en-US" sz="4400" dirty="0"/>
              <a:t>Logistic Regression</a:t>
            </a:r>
          </a:p>
          <a:p>
            <a:pPr marL="514350" indent="-514350">
              <a:buFont typeface="+mj-lt"/>
              <a:buAutoNum type="arabicPeriod"/>
            </a:pPr>
            <a:r>
              <a:rPr lang="en-US" sz="4400" dirty="0"/>
              <a:t>K-Nearest Neighbors (K-NN)</a:t>
            </a:r>
          </a:p>
          <a:p>
            <a:pPr marL="514350" indent="-514350">
              <a:buFont typeface="+mj-lt"/>
              <a:buAutoNum type="arabicPeriod"/>
            </a:pPr>
            <a:r>
              <a:rPr lang="en-US" sz="4400" dirty="0"/>
              <a:t>Support Vector Machine (SVM)</a:t>
            </a:r>
          </a:p>
          <a:p>
            <a:pPr marL="514350" indent="-514350">
              <a:buFont typeface="+mj-lt"/>
              <a:buAutoNum type="arabicPeriod"/>
            </a:pPr>
            <a:r>
              <a:rPr lang="en-US" sz="4400" dirty="0"/>
              <a:t>Kernel SVM</a:t>
            </a:r>
          </a:p>
          <a:p>
            <a:pPr marL="514350" indent="-514350">
              <a:buFont typeface="+mj-lt"/>
              <a:buAutoNum type="arabicPeriod"/>
            </a:pPr>
            <a:r>
              <a:rPr lang="en-US" sz="4400" dirty="0"/>
              <a:t>Naive Bayes</a:t>
            </a:r>
          </a:p>
          <a:p>
            <a:pPr marL="514350" indent="-514350">
              <a:buFont typeface="+mj-lt"/>
              <a:buAutoNum type="arabicPeriod"/>
            </a:pPr>
            <a:r>
              <a:rPr lang="en-US" sz="4400" dirty="0"/>
              <a:t>Decision Tree Classification</a:t>
            </a:r>
          </a:p>
          <a:p>
            <a:pPr marL="514350" indent="-514350">
              <a:buFont typeface="+mj-lt"/>
              <a:buAutoNum type="arabicPeriod"/>
            </a:pPr>
            <a:r>
              <a:rPr lang="en-US" sz="4400" dirty="0"/>
              <a:t>Random Forest Classification</a:t>
            </a:r>
          </a:p>
        </p:txBody>
      </p:sp>
    </p:spTree>
    <p:extLst>
      <p:ext uri="{BB962C8B-B14F-4D97-AF65-F5344CB8AC3E}">
        <p14:creationId xmlns:p14="http://schemas.microsoft.com/office/powerpoint/2010/main" val="3652759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C2CAB-AC57-FA4E-8A54-0A3C050720CE}"/>
              </a:ext>
            </a:extLst>
          </p:cNvPr>
          <p:cNvSpPr>
            <a:spLocks noGrp="1"/>
          </p:cNvSpPr>
          <p:nvPr>
            <p:ph type="title"/>
          </p:nvPr>
        </p:nvSpPr>
        <p:spPr>
          <a:xfrm>
            <a:off x="838199" y="21341"/>
            <a:ext cx="10515600" cy="1325563"/>
          </a:xfrm>
        </p:spPr>
        <p:txBody>
          <a:bodyPr>
            <a:normAutofit fontScale="90000"/>
          </a:bodyPr>
          <a:lstStyle/>
          <a:p>
            <a:pPr algn="ctr"/>
            <a:r>
              <a:rPr lang="en-US" sz="5400" b="1" dirty="0">
                <a:solidFill>
                  <a:srgbClr val="C00000"/>
                </a:solidFill>
              </a:rPr>
              <a:t>Part 2: Classification Dataset Introduction</a:t>
            </a:r>
            <a:endParaRPr lang="en-US" sz="5400" dirty="0"/>
          </a:p>
        </p:txBody>
      </p:sp>
      <p:graphicFrame>
        <p:nvGraphicFramePr>
          <p:cNvPr id="4" name="Content Placeholder 3">
            <a:extLst>
              <a:ext uri="{FF2B5EF4-FFF2-40B4-BE49-F238E27FC236}">
                <a16:creationId xmlns:a16="http://schemas.microsoft.com/office/drawing/2014/main" id="{820633C5-498F-2346-AB22-B41DF483E7CD}"/>
              </a:ext>
            </a:extLst>
          </p:cNvPr>
          <p:cNvGraphicFramePr>
            <a:graphicFrameLocks noGrp="1"/>
          </p:cNvGraphicFramePr>
          <p:nvPr>
            <p:ph idx="1"/>
            <p:extLst>
              <p:ext uri="{D42A27DB-BD31-4B8C-83A1-F6EECF244321}">
                <p14:modId xmlns:p14="http://schemas.microsoft.com/office/powerpoint/2010/main" val="1015683055"/>
              </p:ext>
            </p:extLst>
          </p:nvPr>
        </p:nvGraphicFramePr>
        <p:xfrm>
          <a:off x="1903956" y="3181611"/>
          <a:ext cx="7341644" cy="3492210"/>
        </p:xfrm>
        <a:graphic>
          <a:graphicData uri="http://schemas.openxmlformats.org/drawingml/2006/table">
            <a:tbl>
              <a:tblPr/>
              <a:tblGrid>
                <a:gridCol w="1581554">
                  <a:extLst>
                    <a:ext uri="{9D8B030D-6E8A-4147-A177-3AD203B41FA5}">
                      <a16:colId xmlns:a16="http://schemas.microsoft.com/office/drawing/2014/main" val="646129576"/>
                    </a:ext>
                  </a:extLst>
                </a:gridCol>
                <a:gridCol w="1496186">
                  <a:extLst>
                    <a:ext uri="{9D8B030D-6E8A-4147-A177-3AD203B41FA5}">
                      <a16:colId xmlns:a16="http://schemas.microsoft.com/office/drawing/2014/main" val="2292407759"/>
                    </a:ext>
                  </a:extLst>
                </a:gridCol>
                <a:gridCol w="1347915">
                  <a:extLst>
                    <a:ext uri="{9D8B030D-6E8A-4147-A177-3AD203B41FA5}">
                      <a16:colId xmlns:a16="http://schemas.microsoft.com/office/drawing/2014/main" val="3315321139"/>
                    </a:ext>
                  </a:extLst>
                </a:gridCol>
                <a:gridCol w="1657935">
                  <a:extLst>
                    <a:ext uri="{9D8B030D-6E8A-4147-A177-3AD203B41FA5}">
                      <a16:colId xmlns:a16="http://schemas.microsoft.com/office/drawing/2014/main" val="943453978"/>
                    </a:ext>
                  </a:extLst>
                </a:gridCol>
                <a:gridCol w="1258054">
                  <a:extLst>
                    <a:ext uri="{9D8B030D-6E8A-4147-A177-3AD203B41FA5}">
                      <a16:colId xmlns:a16="http://schemas.microsoft.com/office/drawing/2014/main" val="786031698"/>
                    </a:ext>
                  </a:extLst>
                </a:gridCol>
              </a:tblGrid>
              <a:tr h="232814">
                <a:tc>
                  <a:txBody>
                    <a:bodyPr/>
                    <a:lstStyle/>
                    <a:p>
                      <a:pPr algn="ctr" fontAlgn="b"/>
                      <a:r>
                        <a:rPr lang="en-US" sz="1200" b="0" i="0" u="none" strike="noStrike" dirty="0">
                          <a:solidFill>
                            <a:srgbClr val="000000"/>
                          </a:solidFill>
                          <a:effectLst/>
                          <a:latin typeface="Calibri" panose="020F0502020204030204" pitchFamily="34" charset="0"/>
                        </a:rPr>
                        <a:t>User ID</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Gender</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Age</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EstimatedSalary</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Purchased</a:t>
                      </a:r>
                    </a:p>
                  </a:txBody>
                  <a:tcPr marL="9525" marR="9525" marT="9525" marB="0" anchor="b">
                    <a:lnL>
                      <a:noFill/>
                    </a:lnL>
                    <a:lnR>
                      <a:noFill/>
                    </a:lnR>
                    <a:lnT>
                      <a:noFill/>
                    </a:lnT>
                    <a:lnB>
                      <a:noFill/>
                    </a:lnB>
                  </a:tcPr>
                </a:tc>
                <a:extLst>
                  <a:ext uri="{0D108BD9-81ED-4DB2-BD59-A6C34878D82A}">
                    <a16:rowId xmlns:a16="http://schemas.microsoft.com/office/drawing/2014/main" val="2288226194"/>
                  </a:ext>
                </a:extLst>
              </a:tr>
              <a:tr h="232814">
                <a:tc>
                  <a:txBody>
                    <a:bodyPr/>
                    <a:lstStyle/>
                    <a:p>
                      <a:pPr algn="ctr" fontAlgn="b"/>
                      <a:r>
                        <a:rPr lang="en-US" sz="1200" b="0" i="0" u="none" strike="noStrike">
                          <a:solidFill>
                            <a:srgbClr val="000000"/>
                          </a:solidFill>
                          <a:effectLst/>
                          <a:latin typeface="Calibri" panose="020F0502020204030204" pitchFamily="34" charset="0"/>
                        </a:rPr>
                        <a:t>15624510</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Male</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19</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19000</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extLst>
                  <a:ext uri="{0D108BD9-81ED-4DB2-BD59-A6C34878D82A}">
                    <a16:rowId xmlns:a16="http://schemas.microsoft.com/office/drawing/2014/main" val="3295866572"/>
                  </a:ext>
                </a:extLst>
              </a:tr>
              <a:tr h="232814">
                <a:tc>
                  <a:txBody>
                    <a:bodyPr/>
                    <a:lstStyle/>
                    <a:p>
                      <a:pPr algn="ctr" fontAlgn="b"/>
                      <a:r>
                        <a:rPr lang="en-US" sz="1200" b="0" i="0" u="none" strike="noStrike">
                          <a:solidFill>
                            <a:srgbClr val="000000"/>
                          </a:solidFill>
                          <a:effectLst/>
                          <a:latin typeface="Calibri" panose="020F0502020204030204" pitchFamily="34" charset="0"/>
                        </a:rPr>
                        <a:t>15810944</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Male</a:t>
                      </a:r>
                    </a:p>
                  </a:txBody>
                  <a:tcPr marL="9525" marR="9525" marT="9525"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35</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20000</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extLst>
                  <a:ext uri="{0D108BD9-81ED-4DB2-BD59-A6C34878D82A}">
                    <a16:rowId xmlns:a16="http://schemas.microsoft.com/office/drawing/2014/main" val="1216546852"/>
                  </a:ext>
                </a:extLst>
              </a:tr>
              <a:tr h="232814">
                <a:tc>
                  <a:txBody>
                    <a:bodyPr/>
                    <a:lstStyle/>
                    <a:p>
                      <a:pPr algn="ctr" fontAlgn="b"/>
                      <a:r>
                        <a:rPr lang="en-US" sz="1200" b="0" i="0" u="none" strike="noStrike">
                          <a:solidFill>
                            <a:srgbClr val="000000"/>
                          </a:solidFill>
                          <a:effectLst/>
                          <a:latin typeface="Calibri" panose="020F0502020204030204" pitchFamily="34" charset="0"/>
                        </a:rPr>
                        <a:t>15668575</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Female</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26</a:t>
                      </a:r>
                    </a:p>
                  </a:txBody>
                  <a:tcPr marL="9525" marR="9525" marT="9525"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43000</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extLst>
                  <a:ext uri="{0D108BD9-81ED-4DB2-BD59-A6C34878D82A}">
                    <a16:rowId xmlns:a16="http://schemas.microsoft.com/office/drawing/2014/main" val="412810044"/>
                  </a:ext>
                </a:extLst>
              </a:tr>
              <a:tr h="232814">
                <a:tc>
                  <a:txBody>
                    <a:bodyPr/>
                    <a:lstStyle/>
                    <a:p>
                      <a:pPr algn="ctr" fontAlgn="b"/>
                      <a:r>
                        <a:rPr lang="en-US" sz="1200" b="0" i="0" u="none" strike="noStrike" dirty="0">
                          <a:solidFill>
                            <a:srgbClr val="000000"/>
                          </a:solidFill>
                          <a:effectLst/>
                          <a:latin typeface="Calibri" panose="020F0502020204030204" pitchFamily="34" charset="0"/>
                        </a:rPr>
                        <a:t>15603246</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Female</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27</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57000</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extLst>
                  <a:ext uri="{0D108BD9-81ED-4DB2-BD59-A6C34878D82A}">
                    <a16:rowId xmlns:a16="http://schemas.microsoft.com/office/drawing/2014/main" val="4205825231"/>
                  </a:ext>
                </a:extLst>
              </a:tr>
              <a:tr h="232814">
                <a:tc>
                  <a:txBody>
                    <a:bodyPr/>
                    <a:lstStyle/>
                    <a:p>
                      <a:pPr algn="ctr" fontAlgn="b"/>
                      <a:r>
                        <a:rPr lang="en-US" sz="1200" b="0" i="0" u="none" strike="noStrike">
                          <a:solidFill>
                            <a:srgbClr val="000000"/>
                          </a:solidFill>
                          <a:effectLst/>
                          <a:latin typeface="Calibri" panose="020F0502020204030204" pitchFamily="34" charset="0"/>
                        </a:rPr>
                        <a:t>15804002</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Male</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19</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76000</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extLst>
                  <a:ext uri="{0D108BD9-81ED-4DB2-BD59-A6C34878D82A}">
                    <a16:rowId xmlns:a16="http://schemas.microsoft.com/office/drawing/2014/main" val="2828756390"/>
                  </a:ext>
                </a:extLst>
              </a:tr>
              <a:tr h="232814">
                <a:tc>
                  <a:txBody>
                    <a:bodyPr/>
                    <a:lstStyle/>
                    <a:p>
                      <a:pPr algn="ctr" fontAlgn="b"/>
                      <a:r>
                        <a:rPr lang="en-US" sz="1200" b="0" i="0" u="none" strike="noStrike" dirty="0">
                          <a:solidFill>
                            <a:srgbClr val="000000"/>
                          </a:solidFill>
                          <a:effectLst/>
                          <a:latin typeface="Calibri" panose="020F0502020204030204" pitchFamily="34" charset="0"/>
                        </a:rPr>
                        <a:t>15728773</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Male</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27</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58000</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extLst>
                  <a:ext uri="{0D108BD9-81ED-4DB2-BD59-A6C34878D82A}">
                    <a16:rowId xmlns:a16="http://schemas.microsoft.com/office/drawing/2014/main" val="2030878510"/>
                  </a:ext>
                </a:extLst>
              </a:tr>
              <a:tr h="232814">
                <a:tc>
                  <a:txBody>
                    <a:bodyPr/>
                    <a:lstStyle/>
                    <a:p>
                      <a:pPr algn="ctr" fontAlgn="b"/>
                      <a:r>
                        <a:rPr lang="en-US" sz="1200" b="0" i="0" u="none" strike="noStrike">
                          <a:solidFill>
                            <a:srgbClr val="000000"/>
                          </a:solidFill>
                          <a:effectLst/>
                          <a:latin typeface="Calibri" panose="020F0502020204030204" pitchFamily="34" charset="0"/>
                        </a:rPr>
                        <a:t>15598044</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Female</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27</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84000</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extLst>
                  <a:ext uri="{0D108BD9-81ED-4DB2-BD59-A6C34878D82A}">
                    <a16:rowId xmlns:a16="http://schemas.microsoft.com/office/drawing/2014/main" val="1867732562"/>
                  </a:ext>
                </a:extLst>
              </a:tr>
              <a:tr h="232814">
                <a:tc>
                  <a:txBody>
                    <a:bodyPr/>
                    <a:lstStyle/>
                    <a:p>
                      <a:pPr algn="ctr" fontAlgn="b"/>
                      <a:r>
                        <a:rPr lang="en-US" sz="1200" b="0" i="0" u="none" strike="noStrike">
                          <a:solidFill>
                            <a:srgbClr val="000000"/>
                          </a:solidFill>
                          <a:effectLst/>
                          <a:latin typeface="Calibri" panose="020F0502020204030204" pitchFamily="34" charset="0"/>
                        </a:rPr>
                        <a:t>15694829</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Female</a:t>
                      </a:r>
                    </a:p>
                  </a:txBody>
                  <a:tcPr marL="9525" marR="9525" marT="9525"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32</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150000</a:t>
                      </a:r>
                    </a:p>
                  </a:txBody>
                  <a:tcPr marL="9525" marR="9525" marT="9525"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extLst>
                  <a:ext uri="{0D108BD9-81ED-4DB2-BD59-A6C34878D82A}">
                    <a16:rowId xmlns:a16="http://schemas.microsoft.com/office/drawing/2014/main" val="1082787500"/>
                  </a:ext>
                </a:extLst>
              </a:tr>
              <a:tr h="232814">
                <a:tc>
                  <a:txBody>
                    <a:bodyPr/>
                    <a:lstStyle/>
                    <a:p>
                      <a:pPr algn="ctr" fontAlgn="b"/>
                      <a:r>
                        <a:rPr lang="en-US" sz="1200" b="0" i="0" u="none" strike="noStrike">
                          <a:solidFill>
                            <a:srgbClr val="000000"/>
                          </a:solidFill>
                          <a:effectLst/>
                          <a:latin typeface="Calibri" panose="020F0502020204030204" pitchFamily="34" charset="0"/>
                        </a:rPr>
                        <a:t>15600575</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Male</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25</a:t>
                      </a:r>
                    </a:p>
                  </a:txBody>
                  <a:tcPr marL="9525" marR="9525" marT="9525"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33000</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extLst>
                  <a:ext uri="{0D108BD9-81ED-4DB2-BD59-A6C34878D82A}">
                    <a16:rowId xmlns:a16="http://schemas.microsoft.com/office/drawing/2014/main" val="136714909"/>
                  </a:ext>
                </a:extLst>
              </a:tr>
              <a:tr h="232814">
                <a:tc>
                  <a:txBody>
                    <a:bodyPr/>
                    <a:lstStyle/>
                    <a:p>
                      <a:pPr algn="ctr" fontAlgn="b"/>
                      <a:r>
                        <a:rPr lang="en-US" sz="1200" b="0" i="0" u="none" strike="noStrike" dirty="0">
                          <a:solidFill>
                            <a:srgbClr val="000000"/>
                          </a:solidFill>
                          <a:effectLst/>
                          <a:latin typeface="Calibri" panose="020F0502020204030204" pitchFamily="34" charset="0"/>
                        </a:rPr>
                        <a:t>15727311</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Female</a:t>
                      </a:r>
                    </a:p>
                  </a:txBody>
                  <a:tcPr marL="9525" marR="9525" marT="9525"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35</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65000</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extLst>
                  <a:ext uri="{0D108BD9-81ED-4DB2-BD59-A6C34878D82A}">
                    <a16:rowId xmlns:a16="http://schemas.microsoft.com/office/drawing/2014/main" val="1499832348"/>
                  </a:ext>
                </a:extLst>
              </a:tr>
              <a:tr h="232814">
                <a:tc>
                  <a:txBody>
                    <a:bodyPr/>
                    <a:lstStyle/>
                    <a:p>
                      <a:pPr algn="ctr" fontAlgn="b"/>
                      <a:r>
                        <a:rPr lang="en-US" sz="1200" b="0" i="0" u="none" strike="noStrike">
                          <a:solidFill>
                            <a:srgbClr val="000000"/>
                          </a:solidFill>
                          <a:effectLst/>
                          <a:latin typeface="Calibri" panose="020F0502020204030204" pitchFamily="34" charset="0"/>
                        </a:rPr>
                        <a:t>15570769</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Female</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26</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80000</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extLst>
                  <a:ext uri="{0D108BD9-81ED-4DB2-BD59-A6C34878D82A}">
                    <a16:rowId xmlns:a16="http://schemas.microsoft.com/office/drawing/2014/main" val="4253553407"/>
                  </a:ext>
                </a:extLst>
              </a:tr>
              <a:tr h="232814">
                <a:tc>
                  <a:txBody>
                    <a:bodyPr/>
                    <a:lstStyle/>
                    <a:p>
                      <a:pPr algn="ctr" fontAlgn="b"/>
                      <a:r>
                        <a:rPr lang="en-US" sz="1200" b="0" i="0" u="none" strike="noStrike">
                          <a:solidFill>
                            <a:srgbClr val="000000"/>
                          </a:solidFill>
                          <a:effectLst/>
                          <a:latin typeface="Calibri" panose="020F0502020204030204" pitchFamily="34" charset="0"/>
                        </a:rPr>
                        <a:t>15606274</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Female</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26</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52000</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extLst>
                  <a:ext uri="{0D108BD9-81ED-4DB2-BD59-A6C34878D82A}">
                    <a16:rowId xmlns:a16="http://schemas.microsoft.com/office/drawing/2014/main" val="4286051311"/>
                  </a:ext>
                </a:extLst>
              </a:tr>
              <a:tr h="232814">
                <a:tc>
                  <a:txBody>
                    <a:bodyPr/>
                    <a:lstStyle/>
                    <a:p>
                      <a:pPr algn="ctr" fontAlgn="b"/>
                      <a:r>
                        <a:rPr lang="en-US" sz="1200" b="0" i="0" u="none" strike="noStrike" dirty="0">
                          <a:solidFill>
                            <a:srgbClr val="000000"/>
                          </a:solidFill>
                          <a:effectLst/>
                          <a:latin typeface="Calibri" panose="020F0502020204030204" pitchFamily="34" charset="0"/>
                        </a:rPr>
                        <a:t>15746139</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Male</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20</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86000</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extLst>
                  <a:ext uri="{0D108BD9-81ED-4DB2-BD59-A6C34878D82A}">
                    <a16:rowId xmlns:a16="http://schemas.microsoft.com/office/drawing/2014/main" val="1186020781"/>
                  </a:ext>
                </a:extLst>
              </a:tr>
              <a:tr h="232814">
                <a:tc>
                  <a:txBody>
                    <a:bodyPr/>
                    <a:lstStyle/>
                    <a:p>
                      <a:pPr algn="ctr" fontAlgn="b"/>
                      <a:r>
                        <a:rPr lang="en-US" sz="1200" b="0" i="0" u="none" strike="noStrike">
                          <a:solidFill>
                            <a:srgbClr val="000000"/>
                          </a:solidFill>
                          <a:effectLst/>
                          <a:latin typeface="Calibri" panose="020F0502020204030204" pitchFamily="34" charset="0"/>
                        </a:rPr>
                        <a:t>15704987</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Male</a:t>
                      </a:r>
                    </a:p>
                  </a:txBody>
                  <a:tcPr marL="9525" marR="9525" marT="9525"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32</a:t>
                      </a:r>
                    </a:p>
                  </a:txBody>
                  <a:tcPr marL="9525" marR="9525" marT="9525" marB="0" anchor="b">
                    <a:lnL>
                      <a:noFill/>
                    </a:lnL>
                    <a:lnR>
                      <a:noFill/>
                    </a:lnR>
                    <a:lnT>
                      <a:noFill/>
                    </a:lnT>
                    <a:lnB>
                      <a:noFill/>
                    </a:lnB>
                  </a:tcPr>
                </a:tc>
                <a:tc>
                  <a:txBody>
                    <a:bodyPr/>
                    <a:lstStyle/>
                    <a:p>
                      <a:pPr algn="ctr" fontAlgn="b"/>
                      <a:r>
                        <a:rPr lang="en-US" sz="1200" b="0" i="0" u="none" strike="noStrike">
                          <a:solidFill>
                            <a:srgbClr val="000000"/>
                          </a:solidFill>
                          <a:effectLst/>
                          <a:latin typeface="Calibri" panose="020F0502020204030204" pitchFamily="34" charset="0"/>
                        </a:rPr>
                        <a:t>18000</a:t>
                      </a:r>
                    </a:p>
                  </a:txBody>
                  <a:tcPr marL="9525" marR="9525" marT="9525"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extLst>
                  <a:ext uri="{0D108BD9-81ED-4DB2-BD59-A6C34878D82A}">
                    <a16:rowId xmlns:a16="http://schemas.microsoft.com/office/drawing/2014/main" val="655091967"/>
                  </a:ext>
                </a:extLst>
              </a:tr>
            </a:tbl>
          </a:graphicData>
        </a:graphic>
      </p:graphicFrame>
      <p:sp>
        <p:nvSpPr>
          <p:cNvPr id="3" name="Rectangle 2">
            <a:extLst>
              <a:ext uri="{FF2B5EF4-FFF2-40B4-BE49-F238E27FC236}">
                <a16:creationId xmlns:a16="http://schemas.microsoft.com/office/drawing/2014/main" id="{BACA1EC8-F215-F449-80D7-28F6C991B5FB}"/>
              </a:ext>
            </a:extLst>
          </p:cNvPr>
          <p:cNvSpPr/>
          <p:nvPr/>
        </p:nvSpPr>
        <p:spPr>
          <a:xfrm>
            <a:off x="346553" y="1222292"/>
            <a:ext cx="11498893" cy="2246769"/>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The dataset contains information of users in a social network. This information contains the user id, their gender, their age and their estimated salary. This social network has several business clients who can put their ads on the social network. One of their client has a car company which has just launched their brand-new luxury SUV for a great price. And we're trying to see which of these users of the social network are going to buy this newly launched SUV. Depending on the age and estimated income, the built model would predict if the user would purchase it or not.</a:t>
            </a: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0537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B52DD-4B99-E349-8277-08B0F7B7B8E6}"/>
              </a:ext>
            </a:extLst>
          </p:cNvPr>
          <p:cNvSpPr>
            <a:spLocks noGrp="1"/>
          </p:cNvSpPr>
          <p:nvPr>
            <p:ph type="title"/>
          </p:nvPr>
        </p:nvSpPr>
        <p:spPr/>
        <p:txBody>
          <a:bodyPr>
            <a:normAutofit/>
          </a:bodyPr>
          <a:lstStyle/>
          <a:p>
            <a:pPr algn="ctr"/>
            <a:r>
              <a:rPr lang="en-US" sz="5400" b="1" dirty="0">
                <a:solidFill>
                  <a:srgbClr val="C00000"/>
                </a:solidFill>
              </a:rPr>
              <a:t>Part 2.1: Logistic Regression</a:t>
            </a:r>
          </a:p>
        </p:txBody>
      </p:sp>
      <p:sp>
        <p:nvSpPr>
          <p:cNvPr id="3" name="Content Placeholder 2">
            <a:extLst>
              <a:ext uri="{FF2B5EF4-FFF2-40B4-BE49-F238E27FC236}">
                <a16:creationId xmlns:a16="http://schemas.microsoft.com/office/drawing/2014/main" id="{3FB31130-B591-7047-8656-6B5C85299840}"/>
              </a:ext>
            </a:extLst>
          </p:cNvPr>
          <p:cNvSpPr>
            <a:spLocks noGrp="1"/>
          </p:cNvSpPr>
          <p:nvPr>
            <p:ph idx="1"/>
          </p:nvPr>
        </p:nvSpPr>
        <p:spPr/>
        <p:txBody>
          <a:bodyPr>
            <a:normAutofit/>
          </a:bodyPr>
          <a:lstStyle/>
          <a:p>
            <a:r>
              <a:rPr lang="en-US" sz="3200" b="1" dirty="0"/>
              <a:t>Logistic regression</a:t>
            </a:r>
            <a:r>
              <a:rPr lang="en-US" sz="3200" dirty="0"/>
              <a:t> is the appropriate </a:t>
            </a:r>
            <a:r>
              <a:rPr lang="en-US" sz="3200" b="1" dirty="0"/>
              <a:t>regression</a:t>
            </a:r>
            <a:r>
              <a:rPr lang="en-US" sz="3200" dirty="0"/>
              <a:t> analysis to conduct when the dependent variable is dichotomous (binary).</a:t>
            </a:r>
          </a:p>
          <a:p>
            <a:r>
              <a:rPr lang="en-US" sz="3200" dirty="0"/>
              <a:t>The model builds a regression model to predict the probability that a given data entry belongs to the category numbered as “1”. Just like Linear regression assumes that the data follows a linear function, Logistic regression models the data using the sigmoid function.</a:t>
            </a:r>
          </a:p>
        </p:txBody>
      </p:sp>
    </p:spTree>
    <p:extLst>
      <p:ext uri="{BB962C8B-B14F-4D97-AF65-F5344CB8AC3E}">
        <p14:creationId xmlns:p14="http://schemas.microsoft.com/office/powerpoint/2010/main" val="3480589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6317DF7-4FDC-5B45-8A35-FF15F2764B5C}"/>
              </a:ext>
            </a:extLst>
          </p:cNvPr>
          <p:cNvPicPr>
            <a:picLocks noChangeAspect="1"/>
          </p:cNvPicPr>
          <p:nvPr/>
        </p:nvPicPr>
        <p:blipFill>
          <a:blip r:embed="rId2"/>
          <a:stretch>
            <a:fillRect/>
          </a:stretch>
        </p:blipFill>
        <p:spPr>
          <a:xfrm>
            <a:off x="5993704" y="1811881"/>
            <a:ext cx="5455917" cy="3949856"/>
          </a:xfrm>
          <a:prstGeom prst="rect">
            <a:avLst/>
          </a:prstGeom>
        </p:spPr>
      </p:pic>
      <p:pic>
        <p:nvPicPr>
          <p:cNvPr id="13" name="Content Placeholder 3">
            <a:extLst>
              <a:ext uri="{FF2B5EF4-FFF2-40B4-BE49-F238E27FC236}">
                <a16:creationId xmlns:a16="http://schemas.microsoft.com/office/drawing/2014/main" id="{5B05E496-82BE-B646-9EC5-0FAE6940D528}"/>
              </a:ext>
            </a:extLst>
          </p:cNvPr>
          <p:cNvPicPr>
            <a:picLocks noChangeAspect="1"/>
          </p:cNvPicPr>
          <p:nvPr/>
        </p:nvPicPr>
        <p:blipFill>
          <a:blip r:embed="rId3"/>
          <a:stretch>
            <a:fillRect/>
          </a:stretch>
        </p:blipFill>
        <p:spPr>
          <a:xfrm>
            <a:off x="344898" y="1811881"/>
            <a:ext cx="5455917" cy="3949856"/>
          </a:xfrm>
          <a:prstGeom prst="rect">
            <a:avLst/>
          </a:prstGeom>
        </p:spPr>
      </p:pic>
      <p:sp>
        <p:nvSpPr>
          <p:cNvPr id="15" name="Title 1">
            <a:extLst>
              <a:ext uri="{FF2B5EF4-FFF2-40B4-BE49-F238E27FC236}">
                <a16:creationId xmlns:a16="http://schemas.microsoft.com/office/drawing/2014/main" id="{F8EA87CF-E8DE-D445-9656-E349436929DC}"/>
              </a:ext>
            </a:extLst>
          </p:cNvPr>
          <p:cNvSpPr>
            <a:spLocks noGrp="1"/>
          </p:cNvSpPr>
          <p:nvPr>
            <p:ph type="title"/>
          </p:nvPr>
        </p:nvSpPr>
        <p:spPr>
          <a:xfrm>
            <a:off x="838200" y="365125"/>
            <a:ext cx="10515600" cy="1325563"/>
          </a:xfrm>
        </p:spPr>
        <p:txBody>
          <a:bodyPr>
            <a:normAutofit/>
          </a:bodyPr>
          <a:lstStyle/>
          <a:p>
            <a:pPr algn="ctr"/>
            <a:r>
              <a:rPr lang="en-US" sz="5400" b="1" dirty="0">
                <a:solidFill>
                  <a:srgbClr val="C00000"/>
                </a:solidFill>
              </a:rPr>
              <a:t>Part 2.1: Logistic Regression - Result</a:t>
            </a:r>
            <a:endParaRPr lang="en-US" sz="5400" dirty="0"/>
          </a:p>
        </p:txBody>
      </p:sp>
      <p:sp>
        <p:nvSpPr>
          <p:cNvPr id="8" name="Rectangle 7">
            <a:extLst>
              <a:ext uri="{FF2B5EF4-FFF2-40B4-BE49-F238E27FC236}">
                <a16:creationId xmlns:a16="http://schemas.microsoft.com/office/drawing/2014/main" id="{97ABD161-376A-2D48-B8BC-65EC0B848236}"/>
              </a:ext>
            </a:extLst>
          </p:cNvPr>
          <p:cNvSpPr/>
          <p:nvPr/>
        </p:nvSpPr>
        <p:spPr>
          <a:xfrm>
            <a:off x="1628384" y="5761737"/>
            <a:ext cx="8730641" cy="646331"/>
          </a:xfrm>
          <a:prstGeom prst="rect">
            <a:avLst/>
          </a:prstGeom>
        </p:spPr>
        <p:txBody>
          <a:bodyPr wrap="square">
            <a:spAutoFit/>
          </a:bodyPr>
          <a:lstStyle/>
          <a:p>
            <a:pPr algn="ctr"/>
            <a:r>
              <a:rPr lang="en-US" dirty="0"/>
              <a:t>﻿Confusion Matrix : [[65,  3],</a:t>
            </a:r>
          </a:p>
          <a:p>
            <a:pPr algn="ctr"/>
            <a:r>
              <a:rPr lang="en-US" dirty="0"/>
              <a:t>	                [ 8, 24]]</a:t>
            </a:r>
          </a:p>
        </p:txBody>
      </p:sp>
    </p:spTree>
    <p:extLst>
      <p:ext uri="{BB962C8B-B14F-4D97-AF65-F5344CB8AC3E}">
        <p14:creationId xmlns:p14="http://schemas.microsoft.com/office/powerpoint/2010/main" val="3578946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B437E-1B0C-6948-AA57-C95FB7D902B4}"/>
              </a:ext>
            </a:extLst>
          </p:cNvPr>
          <p:cNvSpPr>
            <a:spLocks noGrp="1"/>
          </p:cNvSpPr>
          <p:nvPr>
            <p:ph type="title"/>
          </p:nvPr>
        </p:nvSpPr>
        <p:spPr/>
        <p:txBody>
          <a:bodyPr>
            <a:normAutofit/>
          </a:bodyPr>
          <a:lstStyle/>
          <a:p>
            <a:pPr algn="ctr"/>
            <a:r>
              <a:rPr lang="en-US" sz="5400" b="1" dirty="0">
                <a:solidFill>
                  <a:srgbClr val="C00000"/>
                </a:solidFill>
              </a:rPr>
              <a:t>Part 2.2: K-Nearest Neighbors (K-NN)</a:t>
            </a:r>
            <a:endParaRPr lang="en-US" sz="5400" dirty="0"/>
          </a:p>
        </p:txBody>
      </p:sp>
      <p:sp>
        <p:nvSpPr>
          <p:cNvPr id="3" name="Content Placeholder 2">
            <a:extLst>
              <a:ext uri="{FF2B5EF4-FFF2-40B4-BE49-F238E27FC236}">
                <a16:creationId xmlns:a16="http://schemas.microsoft.com/office/drawing/2014/main" id="{E4C10FB3-AD81-B743-9613-24B751285325}"/>
              </a:ext>
            </a:extLst>
          </p:cNvPr>
          <p:cNvSpPr>
            <a:spLocks noGrp="1"/>
          </p:cNvSpPr>
          <p:nvPr>
            <p:ph idx="1"/>
          </p:nvPr>
        </p:nvSpPr>
        <p:spPr/>
        <p:txBody>
          <a:bodyPr>
            <a:normAutofit/>
          </a:bodyPr>
          <a:lstStyle/>
          <a:p>
            <a:r>
              <a:rPr lang="en-US" sz="3200" dirty="0"/>
              <a:t>The KNN algorithm assumes that similar things exist in close proximity. In other words, similar things are near to each other.</a:t>
            </a:r>
          </a:p>
          <a:p>
            <a:endParaRPr lang="en-US" sz="3200" dirty="0"/>
          </a:p>
          <a:p>
            <a:pPr marL="0" indent="0" algn="ctr">
              <a:buNone/>
            </a:pPr>
            <a:r>
              <a:rPr lang="en-US" sz="3200" dirty="0">
                <a:solidFill>
                  <a:schemeClr val="bg1">
                    <a:lumMod val="50000"/>
                  </a:schemeClr>
                </a:solidFill>
              </a:rPr>
              <a:t>“Birds of a feather flock together.”</a:t>
            </a:r>
          </a:p>
        </p:txBody>
      </p:sp>
    </p:spTree>
    <p:extLst>
      <p:ext uri="{BB962C8B-B14F-4D97-AF65-F5344CB8AC3E}">
        <p14:creationId xmlns:p14="http://schemas.microsoft.com/office/powerpoint/2010/main" val="1932277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405B4-3D33-F946-A087-DAA2299493F0}"/>
              </a:ext>
            </a:extLst>
          </p:cNvPr>
          <p:cNvSpPr>
            <a:spLocks noGrp="1"/>
          </p:cNvSpPr>
          <p:nvPr>
            <p:ph type="title"/>
          </p:nvPr>
        </p:nvSpPr>
        <p:spPr/>
        <p:txBody>
          <a:bodyPr/>
          <a:lstStyle/>
          <a:p>
            <a:r>
              <a:rPr lang="en-US" b="1" dirty="0">
                <a:solidFill>
                  <a:srgbClr val="C00000"/>
                </a:solidFill>
              </a:rPr>
              <a:t>Part 2.2: K-Nearest Neighbors (K-NN) - Result</a:t>
            </a:r>
            <a:endParaRPr lang="en-US" dirty="0"/>
          </a:p>
        </p:txBody>
      </p:sp>
      <p:pic>
        <p:nvPicPr>
          <p:cNvPr id="11" name="Picture 10">
            <a:extLst>
              <a:ext uri="{FF2B5EF4-FFF2-40B4-BE49-F238E27FC236}">
                <a16:creationId xmlns:a16="http://schemas.microsoft.com/office/drawing/2014/main" id="{10D26200-A925-B143-B15E-CAC340E2725D}"/>
              </a:ext>
            </a:extLst>
          </p:cNvPr>
          <p:cNvPicPr>
            <a:picLocks noChangeAspect="1"/>
          </p:cNvPicPr>
          <p:nvPr/>
        </p:nvPicPr>
        <p:blipFill>
          <a:blip r:embed="rId2"/>
          <a:stretch>
            <a:fillRect/>
          </a:stretch>
        </p:blipFill>
        <p:spPr>
          <a:xfrm>
            <a:off x="5672667" y="1845873"/>
            <a:ext cx="5455917" cy="3949856"/>
          </a:xfrm>
          <a:prstGeom prst="rect">
            <a:avLst/>
          </a:prstGeom>
        </p:spPr>
      </p:pic>
      <p:pic>
        <p:nvPicPr>
          <p:cNvPr id="13" name="Content Placeholder 3">
            <a:extLst>
              <a:ext uri="{FF2B5EF4-FFF2-40B4-BE49-F238E27FC236}">
                <a16:creationId xmlns:a16="http://schemas.microsoft.com/office/drawing/2014/main" id="{B8932BC9-8DB4-724D-A177-67DA5112A372}"/>
              </a:ext>
            </a:extLst>
          </p:cNvPr>
          <p:cNvPicPr>
            <a:picLocks noChangeAspect="1"/>
          </p:cNvPicPr>
          <p:nvPr/>
        </p:nvPicPr>
        <p:blipFill>
          <a:blip r:embed="rId3"/>
          <a:stretch>
            <a:fillRect/>
          </a:stretch>
        </p:blipFill>
        <p:spPr>
          <a:xfrm>
            <a:off x="216750" y="1824411"/>
            <a:ext cx="5455917" cy="3949856"/>
          </a:xfrm>
          <a:prstGeom prst="rect">
            <a:avLst/>
          </a:prstGeom>
        </p:spPr>
      </p:pic>
      <p:sp>
        <p:nvSpPr>
          <p:cNvPr id="15" name="Rectangle 14">
            <a:extLst>
              <a:ext uri="{FF2B5EF4-FFF2-40B4-BE49-F238E27FC236}">
                <a16:creationId xmlns:a16="http://schemas.microsoft.com/office/drawing/2014/main" id="{A0ADA8DC-96A4-DD44-9C5A-3CB132E641A4}"/>
              </a:ext>
            </a:extLst>
          </p:cNvPr>
          <p:cNvSpPr/>
          <p:nvPr/>
        </p:nvSpPr>
        <p:spPr>
          <a:xfrm>
            <a:off x="1628384" y="5761737"/>
            <a:ext cx="8730641" cy="646331"/>
          </a:xfrm>
          <a:prstGeom prst="rect">
            <a:avLst/>
          </a:prstGeom>
        </p:spPr>
        <p:txBody>
          <a:bodyPr wrap="square">
            <a:spAutoFit/>
          </a:bodyPr>
          <a:lstStyle/>
          <a:p>
            <a:pPr algn="ctr"/>
            <a:r>
              <a:rPr lang="en-US" dirty="0"/>
              <a:t>﻿Confusion Matrix : ﻿[[64,  4],</a:t>
            </a:r>
          </a:p>
          <a:p>
            <a:pPr algn="ctr"/>
            <a:r>
              <a:rPr lang="en-US" dirty="0"/>
              <a:t>      		[ 3, 29]]</a:t>
            </a:r>
          </a:p>
        </p:txBody>
      </p:sp>
    </p:spTree>
    <p:extLst>
      <p:ext uri="{BB962C8B-B14F-4D97-AF65-F5344CB8AC3E}">
        <p14:creationId xmlns:p14="http://schemas.microsoft.com/office/powerpoint/2010/main" val="27698982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5967</TotalTime>
  <Words>951</Words>
  <Application>Microsoft Macintosh PowerPoint</Application>
  <PresentationFormat>Widescreen</PresentationFormat>
  <Paragraphs>138</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Times New Roman</vt:lpstr>
      <vt:lpstr>Office Theme</vt:lpstr>
      <vt:lpstr>PowerPoint Presentation</vt:lpstr>
      <vt:lpstr>Part 1: Data Preprocessing</vt:lpstr>
      <vt:lpstr>Part 2 - Classification</vt:lpstr>
      <vt:lpstr>Part 2: Classification (Cont’d)</vt:lpstr>
      <vt:lpstr>Part 2: Classification Dataset Introduction</vt:lpstr>
      <vt:lpstr>Part 2.1: Logistic Regression</vt:lpstr>
      <vt:lpstr>Part 2.1: Logistic Regression - Result</vt:lpstr>
      <vt:lpstr>Part 2.2: K-Nearest Neighbors (K-NN)</vt:lpstr>
      <vt:lpstr>Part 2.2: K-Nearest Neighbors (K-NN) - Result</vt:lpstr>
      <vt:lpstr>Part 2.3: Support Vector Machine (SVM)</vt:lpstr>
      <vt:lpstr>Part 2.3: Support Vector Machine - Result</vt:lpstr>
      <vt:lpstr>Part 2.4: Kernel SVM - Result</vt:lpstr>
      <vt:lpstr>Part 2.5: Naive Bayes</vt:lpstr>
      <vt:lpstr>Part 2.5: Naive Bayes - Result</vt:lpstr>
      <vt:lpstr>Part 2.6: Decision Tree Classification</vt:lpstr>
      <vt:lpstr>Part 2.6: Decision Tree Classification - Result</vt:lpstr>
      <vt:lpstr>Part 2.7: Random Forest Classification</vt:lpstr>
      <vt:lpstr>Part 2.7: Random Forest Classification - Result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Chirakala, Sai Sathvick</dc:creator>
  <cp:lastModifiedBy>Chirakala, Sai Sathvick</cp:lastModifiedBy>
  <cp:revision>8</cp:revision>
  <dcterms:created xsi:type="dcterms:W3CDTF">2020-04-15T20:51:58Z</dcterms:created>
  <dcterms:modified xsi:type="dcterms:W3CDTF">2020-05-05T01:59:14Z</dcterms:modified>
</cp:coreProperties>
</file>